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51"/>
  </p:notesMasterIdLst>
  <p:sldIdLst>
    <p:sldId id="256" r:id="rId2"/>
    <p:sldId id="612" r:id="rId3"/>
    <p:sldId id="654" r:id="rId4"/>
    <p:sldId id="639" r:id="rId5"/>
    <p:sldId id="655" r:id="rId6"/>
    <p:sldId id="636" r:id="rId7"/>
    <p:sldId id="643" r:id="rId8"/>
    <p:sldId id="644" r:id="rId9"/>
    <p:sldId id="645" r:id="rId10"/>
    <p:sldId id="646" r:id="rId11"/>
    <p:sldId id="647" r:id="rId12"/>
    <p:sldId id="648" r:id="rId13"/>
    <p:sldId id="649" r:id="rId14"/>
    <p:sldId id="657" r:id="rId15"/>
    <p:sldId id="658" r:id="rId16"/>
    <p:sldId id="666" r:id="rId17"/>
    <p:sldId id="667" r:id="rId18"/>
    <p:sldId id="668" r:id="rId19"/>
    <p:sldId id="669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78" r:id="rId29"/>
    <p:sldId id="679" r:id="rId30"/>
    <p:sldId id="680" r:id="rId31"/>
    <p:sldId id="681" r:id="rId32"/>
    <p:sldId id="682" r:id="rId33"/>
    <p:sldId id="683" r:id="rId34"/>
    <p:sldId id="684" r:id="rId35"/>
    <p:sldId id="685" r:id="rId36"/>
    <p:sldId id="686" r:id="rId37"/>
    <p:sldId id="687" r:id="rId38"/>
    <p:sldId id="659" r:id="rId39"/>
    <p:sldId id="688" r:id="rId40"/>
    <p:sldId id="689" r:id="rId41"/>
    <p:sldId id="690" r:id="rId42"/>
    <p:sldId id="691" r:id="rId43"/>
    <p:sldId id="692" r:id="rId44"/>
    <p:sldId id="661" r:id="rId45"/>
    <p:sldId id="605" r:id="rId46"/>
    <p:sldId id="664" r:id="rId47"/>
    <p:sldId id="693" r:id="rId48"/>
    <p:sldId id="662" r:id="rId49"/>
    <p:sldId id="696" r:id="rId50"/>
  </p:sldIdLst>
  <p:sldSz cx="9144000" cy="6858000" type="screen4x3"/>
  <p:notesSz cx="6797675" cy="9926638"/>
  <p:defaultTextStyle>
    <a:defPPr>
      <a:defRPr lang="en-GB"/>
    </a:defPPr>
    <a:lvl1pPr algn="l" defTabSz="457200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defTabSz="457200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defTabSz="457200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defTabSz="457200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defTabSz="457200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A80000"/>
    <a:srgbClr val="7A0000"/>
    <a:srgbClr val="006400"/>
    <a:srgbClr val="7DDDFF"/>
    <a:srgbClr val="716AC8"/>
    <a:srgbClr val="00B0F0"/>
    <a:srgbClr val="CC0000"/>
    <a:srgbClr val="FFC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9" autoAdjust="0"/>
    <p:restoredTop sz="85622" autoAdjust="0"/>
  </p:normalViewPr>
  <p:slideViewPr>
    <p:cSldViewPr>
      <p:cViewPr varScale="1">
        <p:scale>
          <a:sx n="100" d="100"/>
          <a:sy n="100" d="100"/>
        </p:scale>
        <p:origin x="1962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4"/>
    </p:cViewPr>
  </p:sorterViewPr>
  <p:notesViewPr>
    <p:cSldViewPr>
      <p:cViewPr varScale="1">
        <p:scale>
          <a:sx n="79" d="100"/>
          <a:sy n="79" d="100"/>
        </p:scale>
        <p:origin x="1182" y="84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 smtClean="0"/>
              <a:t>Attention</a:t>
            </a:r>
            <a:endParaRPr lang="en-US" sz="105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Influence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4772576"/>
        <c:axId val="314774752"/>
      </c:barChart>
      <c:catAx>
        <c:axId val="31477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14774752"/>
        <c:crosses val="autoZero"/>
        <c:auto val="1"/>
        <c:lblAlgn val="ctr"/>
        <c:lblOffset val="100"/>
        <c:noMultiLvlLbl val="0"/>
      </c:catAx>
      <c:valAx>
        <c:axId val="31477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1477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1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034" tIns="46017" rIns="92034" bIns="46017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4086" cy="494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585" tIns="47104" rIns="90585" bIns="47104" numCol="1" anchor="t" anchorCtr="0" compatLnSpc="1">
            <a:prstTxWarp prst="textNoShape">
              <a:avLst/>
            </a:prstTxWarp>
          </a:bodyPr>
          <a:lstStyle>
            <a:lvl1pPr latinLnBrk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8605" algn="l"/>
                <a:tab pos="1457211" algn="l"/>
                <a:tab pos="2185816" algn="l"/>
                <a:tab pos="2914421" algn="l"/>
              </a:tabLst>
              <a:defRPr kumimoji="0" sz="1200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0444" y="0"/>
            <a:ext cx="2944085" cy="494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585" tIns="47104" rIns="90585" bIns="47104" numCol="1" anchor="t" anchorCtr="0" compatLnSpc="1">
            <a:prstTxWarp prst="textNoShape">
              <a:avLst/>
            </a:prstTxWarp>
          </a:bodyPr>
          <a:lstStyle>
            <a:lvl1pPr algn="r" latinLnBrk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8605" algn="l"/>
                <a:tab pos="1457211" algn="l"/>
                <a:tab pos="2185816" algn="l"/>
                <a:tab pos="2914421" algn="l"/>
              </a:tabLst>
              <a:defRPr kumimoji="0" sz="1200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5632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195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4"/>
            <a:ext cx="5436567" cy="4465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585" tIns="47104" rIns="90585" bIns="4710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9428584"/>
            <a:ext cx="2944086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585" tIns="47104" rIns="90585" bIns="47104" numCol="1" anchor="b" anchorCtr="0" compatLnSpc="1">
            <a:prstTxWarp prst="textNoShape">
              <a:avLst/>
            </a:prstTxWarp>
          </a:bodyPr>
          <a:lstStyle>
            <a:lvl1pPr latinLnBrk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8605" algn="l"/>
                <a:tab pos="1457211" algn="l"/>
                <a:tab pos="2185816" algn="l"/>
                <a:tab pos="2914421" algn="l"/>
              </a:tabLst>
              <a:defRPr kumimoji="0" sz="1200" smtClean="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444" y="9428584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585" tIns="47104" rIns="90585" bIns="47104" numCol="1" anchor="b" anchorCtr="0" compatLnSpc="1">
            <a:prstTxWarp prst="textNoShape">
              <a:avLst/>
            </a:prstTxWarp>
          </a:bodyPr>
          <a:lstStyle>
            <a:lvl1pPr algn="r" latinLnBrk="0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8605" algn="l"/>
                <a:tab pos="1457211" algn="l"/>
                <a:tab pos="2185816" algn="l"/>
                <a:tab pos="2914421" algn="l"/>
              </a:tabLst>
              <a:defRPr kumimoji="0"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0BC06C79-2387-4374-A0C3-990F4F03AE8B}" type="slidenum">
              <a:rPr lang="ko-KR" altLang="en-GB"/>
              <a:pPr/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662746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latinLnBrk="1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1pPr>
    <a:lvl2pPr marL="742950" indent="-285750" algn="l" defTabSz="457200" rtl="0" eaLnBrk="0" fontAlgn="base" latinLnBrk="1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2pPr>
    <a:lvl3pPr marL="1143000" indent="-228600" algn="l" defTabSz="457200" rtl="0" eaLnBrk="0" fontAlgn="base" latinLnBrk="1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3pPr>
    <a:lvl4pPr marL="1600200" indent="-228600" algn="l" defTabSz="457200" rtl="0" eaLnBrk="0" fontAlgn="base" latinLnBrk="1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4pPr>
    <a:lvl5pPr marL="2057400" indent="-228600" algn="l" defTabSz="457200" rtl="0" eaLnBrk="0" fontAlgn="base" latinLnBrk="1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umimoji="1" sz="1200" kern="1200">
        <a:solidFill>
          <a:srgbClr val="000000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GraphVertex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athworld.wolfram.com/GraphEdge.html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8605" algn="l"/>
                <a:tab pos="1457211" algn="l"/>
                <a:tab pos="2185816" algn="l"/>
                <a:tab pos="2914421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7779" indent="-287607" eaLnBrk="0" hangingPunct="0">
              <a:tabLst>
                <a:tab pos="728605" algn="l"/>
                <a:tab pos="1457211" algn="l"/>
                <a:tab pos="2185816" algn="l"/>
                <a:tab pos="2914421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50430" indent="-230086" eaLnBrk="0" hangingPunct="0">
              <a:tabLst>
                <a:tab pos="728605" algn="l"/>
                <a:tab pos="1457211" algn="l"/>
                <a:tab pos="2185816" algn="l"/>
                <a:tab pos="2914421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10601" indent="-230086" eaLnBrk="0" hangingPunct="0">
              <a:tabLst>
                <a:tab pos="728605" algn="l"/>
                <a:tab pos="1457211" algn="l"/>
                <a:tab pos="2185816" algn="l"/>
                <a:tab pos="2914421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70773" indent="-230086" eaLnBrk="0" hangingPunct="0">
              <a:tabLst>
                <a:tab pos="728605" algn="l"/>
                <a:tab pos="1457211" algn="l"/>
                <a:tab pos="2185816" algn="l"/>
                <a:tab pos="2914421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30945" indent="-230086" defTabSz="460172" eaLnBrk="0" fontAlgn="base" hangingPunct="0">
              <a:spcBef>
                <a:spcPct val="0"/>
              </a:spcBef>
              <a:spcAft>
                <a:spcPct val="0"/>
              </a:spcAft>
              <a:tabLst>
                <a:tab pos="728605" algn="l"/>
                <a:tab pos="1457211" algn="l"/>
                <a:tab pos="2185816" algn="l"/>
                <a:tab pos="2914421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91117" indent="-230086" defTabSz="460172" eaLnBrk="0" fontAlgn="base" hangingPunct="0">
              <a:spcBef>
                <a:spcPct val="0"/>
              </a:spcBef>
              <a:spcAft>
                <a:spcPct val="0"/>
              </a:spcAft>
              <a:tabLst>
                <a:tab pos="728605" algn="l"/>
                <a:tab pos="1457211" algn="l"/>
                <a:tab pos="2185816" algn="l"/>
                <a:tab pos="2914421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51289" indent="-230086" defTabSz="460172" eaLnBrk="0" fontAlgn="base" hangingPunct="0">
              <a:spcBef>
                <a:spcPct val="0"/>
              </a:spcBef>
              <a:spcAft>
                <a:spcPct val="0"/>
              </a:spcAft>
              <a:tabLst>
                <a:tab pos="728605" algn="l"/>
                <a:tab pos="1457211" algn="l"/>
                <a:tab pos="2185816" algn="l"/>
                <a:tab pos="2914421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911460" indent="-230086" defTabSz="460172" eaLnBrk="0" fontAlgn="base" hangingPunct="0">
              <a:spcBef>
                <a:spcPct val="0"/>
              </a:spcBef>
              <a:spcAft>
                <a:spcPct val="0"/>
              </a:spcAft>
              <a:tabLst>
                <a:tab pos="728605" algn="l"/>
                <a:tab pos="1457211" algn="l"/>
                <a:tab pos="2185816" algn="l"/>
                <a:tab pos="2914421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fld id="{4826EF51-84B6-4B15-9E82-647C225C7330}" type="slidenum">
              <a:rPr kumimoji="0" lang="ko-KR" altLang="en-GB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</a:t>
            </a:fld>
            <a:endParaRPr kumimoji="0" lang="en-GB" altLang="ko-K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8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876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 walk is a sequence , , , ...,  of </a:t>
            </a:r>
            <a:r>
              <a:rPr lang="en-US" altLang="ko-KR" dirty="0">
                <a:hlinkClick r:id="rId3"/>
              </a:rPr>
              <a:t>graph vertices</a:t>
            </a:r>
            <a:r>
              <a:rPr lang="en-US" altLang="ko-KR" dirty="0"/>
              <a:t>  and </a:t>
            </a:r>
            <a:r>
              <a:rPr lang="en-US" altLang="ko-KR" dirty="0">
                <a:hlinkClick r:id="rId4"/>
              </a:rPr>
              <a:t>graph edges</a:t>
            </a:r>
            <a:r>
              <a:rPr lang="en-US" altLang="ko-KR" dirty="0"/>
              <a:t>  such that for , the edge  has endpoints  and  (West 2000, p. 20). The length of a walk is its number of edges.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10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119921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Want to get exposed myself to target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11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446774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Want to get exposed myself to target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12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3827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13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875856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Want to get exposed myself to target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14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761791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086" indent="-230086">
              <a:buAutoNum type="arabicPeriod"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15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814494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16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489245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17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401561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18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913991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Want to get exposed myself to target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19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401968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086" indent="-230086">
              <a:buAutoNum type="arabicPeriod"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465555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20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686657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21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87698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Want to get exposed myself to target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22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248658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23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432197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24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778405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25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780535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26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180062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Want to get exposed myself to target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27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4070127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28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090316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29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77049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344" eaLnBrk="1" hangingPunct="1"/>
            <a:r>
              <a:rPr lang="en-US" altLang="ko-KR" kern="0" dirty="0"/>
              <a:t>General Things about Friend recommendation</a:t>
            </a:r>
          </a:p>
          <a:p>
            <a:pPr defTabSz="920344" eaLnBrk="1" hangingPunct="1"/>
            <a:r>
              <a:rPr lang="en-US" altLang="ko-KR" kern="0" dirty="0"/>
              <a:t>Where it is used?</a:t>
            </a:r>
          </a:p>
          <a:p>
            <a:pPr defTabSz="920344" eaLnBrk="1" hangingPunct="1"/>
            <a:r>
              <a:rPr lang="en-US" altLang="ko-KR" kern="0" dirty="0"/>
              <a:t>Why important?</a:t>
            </a:r>
          </a:p>
          <a:p>
            <a:pPr defTabSz="920344" eaLnBrk="1" hangingPunct="1"/>
            <a:r>
              <a:rPr lang="en-US" altLang="ko-KR" kern="0" dirty="0"/>
              <a:t>User satisfaction.</a:t>
            </a:r>
          </a:p>
          <a:p>
            <a:pPr defTabSz="920344" eaLnBrk="1" hangingPunct="1"/>
            <a:endParaRPr lang="en-US" altLang="ko-KR" kern="0" dirty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302154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30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359591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31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452959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32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1065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Want to get exposed myself </a:t>
            </a:r>
            <a:r>
              <a:rPr lang="en-US" altLang="ko-KR" baseline="0" smtClean="0"/>
              <a:t>to target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33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3758991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Want to get exposed myself </a:t>
            </a:r>
            <a:r>
              <a:rPr lang="en-US" altLang="ko-KR" baseline="0" smtClean="0"/>
              <a:t>to target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34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9315806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35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690889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36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7058085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37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8225778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086" indent="-230086">
              <a:buAutoNum type="arabicPeriod"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38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5665186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39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20503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344" eaLnBrk="1" hangingPunct="1"/>
            <a:r>
              <a:rPr lang="en-US" altLang="ko-KR" kern="0" dirty="0"/>
              <a:t>General Things about Friend recommendation</a:t>
            </a:r>
          </a:p>
          <a:p>
            <a:pPr defTabSz="920344" eaLnBrk="1" hangingPunct="1"/>
            <a:r>
              <a:rPr lang="en-US" altLang="ko-KR" kern="0" dirty="0"/>
              <a:t>Where it is used?</a:t>
            </a:r>
          </a:p>
          <a:p>
            <a:pPr defTabSz="920344" eaLnBrk="1" hangingPunct="1"/>
            <a:r>
              <a:rPr lang="en-US" altLang="ko-KR" kern="0" dirty="0"/>
              <a:t>Why important?</a:t>
            </a:r>
          </a:p>
          <a:p>
            <a:pPr defTabSz="920344" eaLnBrk="1" hangingPunct="1"/>
            <a:r>
              <a:rPr lang="en-US" altLang="ko-KR" kern="0" dirty="0"/>
              <a:t>User satisfaction.</a:t>
            </a:r>
          </a:p>
          <a:p>
            <a:pPr defTabSz="920344" eaLnBrk="1" hangingPunct="1"/>
            <a:endParaRPr lang="en-US" altLang="ko-KR" kern="0" dirty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42675364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40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6988724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0172">
              <a:defRPr/>
            </a:pPr>
            <a:r>
              <a:rPr lang="en-US" altLang="ko-KR" baseline="0" dirty="0" smtClean="0"/>
              <a:t>Unimportant result – remove…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41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8502172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42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3555475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43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525048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086" indent="-230086">
              <a:buAutoNum type="arabicPeriod"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44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1384721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45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6041215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Want to get exposed myself </a:t>
            </a:r>
            <a:r>
              <a:rPr lang="en-US" altLang="ko-KR" baseline="0" smtClean="0"/>
              <a:t>to target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46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0556536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Want to get exposed myself </a:t>
            </a:r>
            <a:r>
              <a:rPr lang="en-US" altLang="ko-KR" baseline="0" smtClean="0"/>
              <a:t>to target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47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5582686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344" eaLnBrk="1" hangingPunct="1"/>
            <a:r>
              <a:rPr lang="en-US" altLang="ko-KR" kern="0" dirty="0"/>
              <a:t>General Things about Friend recommendation</a:t>
            </a:r>
          </a:p>
          <a:p>
            <a:pPr defTabSz="920344" eaLnBrk="1" hangingPunct="1"/>
            <a:r>
              <a:rPr lang="en-US" altLang="ko-KR" kern="0" dirty="0"/>
              <a:t>Where it is used?</a:t>
            </a:r>
          </a:p>
          <a:p>
            <a:pPr defTabSz="920344" eaLnBrk="1" hangingPunct="1"/>
            <a:r>
              <a:rPr lang="en-US" altLang="ko-KR" kern="0" dirty="0"/>
              <a:t>Why important?</a:t>
            </a:r>
          </a:p>
          <a:p>
            <a:pPr defTabSz="920344" eaLnBrk="1" hangingPunct="1"/>
            <a:r>
              <a:rPr lang="en-US" altLang="ko-KR" kern="0" dirty="0"/>
              <a:t>User satisfaction.</a:t>
            </a:r>
          </a:p>
          <a:p>
            <a:pPr defTabSz="920344" eaLnBrk="1" hangingPunct="1"/>
            <a:r>
              <a:rPr lang="en-US" altLang="ko-KR" kern="0" dirty="0"/>
              <a:t>Proximity searching</a:t>
            </a:r>
          </a:p>
          <a:p>
            <a:pPr defTabSz="920344" eaLnBrk="1" hangingPunct="1"/>
            <a:endParaRPr lang="en-US" altLang="ko-KR" kern="0" dirty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49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63323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필요한가</a:t>
            </a:r>
            <a:r>
              <a:rPr lang="en-US" altLang="ko-KR" dirty="0" smtClean="0"/>
              <a:t>..? </a:t>
            </a:r>
            <a:r>
              <a:rPr lang="ko-KR" altLang="en-US" dirty="0" smtClean="0"/>
              <a:t>지워도 될 듯 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이건 검증된 사진이 아니므로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5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774248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How I develop my thought  -&gt; flow chart</a:t>
            </a:r>
            <a:r>
              <a:rPr lang="ko-KR" altLang="en-US" baseline="0" dirty="0" smtClean="0"/>
              <a:t>가 필요하다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6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761391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344" eaLnBrk="1" hangingPunct="1"/>
            <a:r>
              <a:rPr lang="en-US" altLang="ko-KR" kern="0" dirty="0"/>
              <a:t>General Things about Friend recommendation</a:t>
            </a:r>
          </a:p>
          <a:p>
            <a:pPr defTabSz="920344" eaLnBrk="1" hangingPunct="1"/>
            <a:r>
              <a:rPr lang="en-US" altLang="ko-KR" kern="0" dirty="0"/>
              <a:t>Where it is used?</a:t>
            </a:r>
          </a:p>
          <a:p>
            <a:pPr defTabSz="920344" eaLnBrk="1" hangingPunct="1"/>
            <a:r>
              <a:rPr lang="en-US" altLang="ko-KR" kern="0" dirty="0"/>
              <a:t>Why important?</a:t>
            </a:r>
          </a:p>
          <a:p>
            <a:pPr defTabSz="920344" eaLnBrk="1" hangingPunct="1"/>
            <a:r>
              <a:rPr lang="en-US" altLang="ko-KR" kern="0" dirty="0"/>
              <a:t>User satisfaction.</a:t>
            </a:r>
          </a:p>
          <a:p>
            <a:pPr defTabSz="920344" eaLnBrk="1" hangingPunct="1"/>
            <a:endParaRPr lang="en-US" altLang="ko-KR" kern="0" dirty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7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43757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Influence  (Already known concept) vs My concept.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8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4041894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 </a:t>
            </a:r>
            <a:r>
              <a:rPr lang="en-US" altLang="ko-KR" b="1" dirty="0"/>
              <a:t>walk</a:t>
            </a:r>
            <a:r>
              <a:rPr lang="en-US" altLang="ko-KR" dirty="0"/>
              <a:t> is a sequence of vertices and edges (based on these four principles)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BC06C79-2387-4374-A0C3-990F4F03AE8B}" type="slidenum">
              <a:rPr lang="ko-KR" altLang="en-GB" smtClean="0"/>
              <a:pPr/>
              <a:t>9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77628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ko-KR"/>
              <a:t>마스터 제목 스타일 편집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ko-KR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dirty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02632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800"/>
            </a:lvl1pPr>
          </a:lstStyle>
          <a:p>
            <a:fld id="{8D055667-9265-4DBB-AC47-EC3D9651969A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4264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1ACDD-3500-45B2-A054-0611AE6E9C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269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6122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6122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4961D-361D-452B-B335-D45F64AD97E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037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D5B33-FDD5-46A1-89A1-9FA7605D4D6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dirty="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 altLang="ko-KR" dirty="0" err="1" smtClean="0"/>
              <a:t>ss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9353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559C7-CDD4-4375-9C9A-64DE15C3E8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332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B1B91-8570-40AD-B560-046D6F63492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875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CE6D2-1D6A-4A75-8CF9-6A89707844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049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94494-1CB8-4944-9B80-BB7E18A6E7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373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51572-E003-4C0E-A835-D37C1B3DF7F0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8947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1D1FD-A73E-4B71-A824-9870C3469B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6916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92560-6754-4228-BF72-DC8DC915B0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719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마스터 제목 스타일 편집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마스터 텍스트 스타일을 편집합니다</a:t>
            </a:r>
          </a:p>
          <a:p>
            <a:pPr lvl="1"/>
            <a:r>
              <a:rPr lang="en-US" altLang="ko-KR" smtClean="0"/>
              <a:t>둘째 수준</a:t>
            </a:r>
          </a:p>
          <a:p>
            <a:pPr lvl="2"/>
            <a:r>
              <a:rPr lang="en-US" altLang="ko-KR" smtClean="0"/>
              <a:t>셋째 수준</a:t>
            </a:r>
          </a:p>
          <a:p>
            <a:pPr lvl="3"/>
            <a:r>
              <a:rPr lang="en-US" altLang="ko-KR" smtClean="0"/>
              <a:t>넷째 수준</a:t>
            </a:r>
          </a:p>
          <a:p>
            <a:pPr lvl="4"/>
            <a:r>
              <a:rPr lang="en-US" altLang="ko-KR" smtClean="0"/>
              <a:t>다섯째 수준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02632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800"/>
            </a:lvl1pPr>
          </a:lstStyle>
          <a:p>
            <a:fld id="{8D055667-9265-4DBB-AC47-EC3D9651969A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00" b="1">
          <a:solidFill>
            <a:srgbClr val="A5002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00" b="1">
          <a:solidFill>
            <a:srgbClr val="A5002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00" b="1">
          <a:solidFill>
            <a:srgbClr val="A5002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00" b="1">
          <a:solidFill>
            <a:srgbClr val="A50021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emf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10.png"/><Relationship Id="rId4" Type="http://schemas.openxmlformats.org/officeDocument/2006/relationships/image" Target="../media/image3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40.emf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2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2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2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2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0.emf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2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2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0.emf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2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40.emf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2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11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0.em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3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7.em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.png"/><Relationship Id="rId5" Type="http://schemas.openxmlformats.org/officeDocument/2006/relationships/image" Target="../media/image490.png"/><Relationship Id="rId4" Type="http://schemas.openxmlformats.org/officeDocument/2006/relationships/image" Target="../media/image4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chart" Target="../charts/chart1.xml"/><Relationship Id="rId9" Type="http://schemas.openxmlformats.org/officeDocument/2006/relationships/image" Target="../media/image10.emf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634162"/>
            <a:ext cx="2133600" cy="223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fld id="{F9E49FEF-56E7-4894-AE0E-A58475A44BF6}" type="slidenum">
              <a:rPr kumimoji="0" lang="en-US" altLang="ko-KR"/>
              <a:pPr eaLnBrk="1" hangingPunct="1"/>
              <a:t>1</a:t>
            </a:fld>
            <a:endParaRPr kumimoji="0" lang="en-US" altLang="ko-KR" dirty="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914400" y="685800"/>
            <a:ext cx="731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buClr>
                <a:srgbClr val="006633"/>
              </a:buClr>
              <a:buSzPct val="100000"/>
              <a:buFont typeface="Arial" panose="020B0604020202020204" pitchFamily="34" charset="0"/>
              <a:buNone/>
            </a:pPr>
            <a:r>
              <a:rPr kumimoji="0" lang="en-US" altLang="ko-KR" sz="4000" b="1" dirty="0" smtClean="0">
                <a:solidFill>
                  <a:srgbClr val="A50021"/>
                </a:solidFill>
              </a:rPr>
              <a:t>Friend Recommendation   with a Target User in </a:t>
            </a:r>
            <a:br>
              <a:rPr kumimoji="0" lang="en-US" altLang="ko-KR" sz="4000" b="1" dirty="0" smtClean="0">
                <a:solidFill>
                  <a:srgbClr val="A50021"/>
                </a:solidFill>
              </a:rPr>
            </a:br>
            <a:r>
              <a:rPr kumimoji="0" lang="en-US" altLang="ko-KR" sz="4000" b="1" dirty="0" smtClean="0">
                <a:solidFill>
                  <a:srgbClr val="A50021"/>
                </a:solidFill>
              </a:rPr>
              <a:t>Social Networking Services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533400" y="2819400"/>
            <a:ext cx="822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</a:pPr>
            <a:endParaRPr kumimoji="0" lang="en-GB" altLang="ko-KR" sz="100" b="1" dirty="0" smtClean="0">
              <a:solidFill>
                <a:srgbClr val="0033CC"/>
              </a:solidFill>
            </a:endParaRP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kumimoji="0" lang="en-GB" altLang="ko-KR" sz="3200" b="1" dirty="0" err="1" smtClean="0">
                <a:solidFill>
                  <a:srgbClr val="0033CC"/>
                </a:solidFill>
              </a:rPr>
              <a:t>Sundong</a:t>
            </a:r>
            <a:r>
              <a:rPr kumimoji="0" lang="en-GB" altLang="ko-KR" sz="3200" b="1" dirty="0" smtClean="0">
                <a:solidFill>
                  <a:srgbClr val="0033CC"/>
                </a:solidFill>
              </a:rPr>
              <a:t> Kim</a:t>
            </a: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endParaRPr kumimoji="0" lang="en-GB" altLang="ko-KR" sz="3200" b="1" dirty="0">
              <a:solidFill>
                <a:srgbClr val="0033CC"/>
              </a:solidFill>
            </a:endParaRP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kumimoji="0" lang="en-US" altLang="ko-KR" sz="2400" dirty="0" smtClean="0">
                <a:solidFill>
                  <a:srgbClr val="000000"/>
                </a:solidFill>
              </a:rPr>
              <a:t>Department of Knowledge Service Engineering</a:t>
            </a: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kumimoji="0" lang="en-US" altLang="ko-KR" sz="2400" dirty="0" smtClean="0">
                <a:solidFill>
                  <a:srgbClr val="000000"/>
                </a:solidFill>
              </a:rPr>
              <a:t>Korea Advanced Institute of Science and Technology</a:t>
            </a: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kumimoji="0" lang="en-US" altLang="ko-KR" sz="2400" dirty="0" smtClean="0">
                <a:solidFill>
                  <a:srgbClr val="000000"/>
                </a:solidFill>
              </a:rPr>
              <a:t>Advisor: </a:t>
            </a:r>
            <a:r>
              <a:rPr kumimoji="0" lang="en-US" altLang="ko-KR" sz="2400" dirty="0" smtClean="0">
                <a:solidFill>
                  <a:srgbClr val="000000"/>
                </a:solidFill>
              </a:rPr>
              <a:t>Jae-Gil Lee</a:t>
            </a: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kumimoji="0" lang="en-US" altLang="ko-KR" sz="2400" dirty="0" smtClean="0">
                <a:solidFill>
                  <a:srgbClr val="000000"/>
                </a:solidFill>
              </a:rPr>
              <a:t>ICDE’2015 </a:t>
            </a:r>
            <a:r>
              <a:rPr kumimoji="0" lang="en-US" altLang="ko-KR" sz="2400" dirty="0" err="1" smtClean="0">
                <a:solidFill>
                  <a:srgbClr val="000000"/>
                </a:solidFill>
              </a:rPr>
              <a:t>Ph.D</a:t>
            </a:r>
            <a:r>
              <a:rPr kumimoji="0" lang="en-US" altLang="ko-KR" sz="2400" dirty="0" smtClean="0">
                <a:solidFill>
                  <a:srgbClr val="000000"/>
                </a:solidFill>
              </a:rPr>
              <a:t> Symposium – April </a:t>
            </a:r>
            <a:r>
              <a:rPr kumimoji="0" lang="en-US" altLang="ko-KR" sz="2400" dirty="0" smtClean="0">
                <a:solidFill>
                  <a:srgbClr val="000000"/>
                </a:solidFill>
              </a:rPr>
              <a:t>13</a:t>
            </a:r>
            <a:r>
              <a:rPr kumimoji="0" lang="en-US" altLang="ko-KR" sz="2400" baseline="30000" dirty="0" smtClean="0">
                <a:solidFill>
                  <a:srgbClr val="000000"/>
                </a:solidFill>
              </a:rPr>
              <a:t>th</a:t>
            </a:r>
            <a:r>
              <a:rPr kumimoji="0" lang="en-US" altLang="ko-KR" sz="2400" dirty="0" smtClean="0">
                <a:solidFill>
                  <a:srgbClr val="000000"/>
                </a:solidFill>
              </a:rPr>
              <a:t>, </a:t>
            </a:r>
            <a:r>
              <a:rPr kumimoji="0" lang="en-US" altLang="ko-KR" sz="2400" dirty="0" smtClean="0">
                <a:solidFill>
                  <a:srgbClr val="000000"/>
                </a:solidFill>
              </a:rPr>
              <a:t>2015</a:t>
            </a: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9223" name="AutoShape 7" descr="fetch%3EUID%3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5" name="AutoShape 9" descr="fetch%3EUID%3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 bwMode="auto">
          <a:xfrm>
            <a:off x="533400" y="27432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직사각형 1"/>
          <p:cNvSpPr/>
          <p:nvPr/>
        </p:nvSpPr>
        <p:spPr>
          <a:xfrm>
            <a:off x="4479634" y="5105400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latinLnBrk="0" hangingPunct="1">
              <a:spcBef>
                <a:spcPts val="70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endParaRPr kumimoji="0" lang="en-GB" altLang="ko-KR" sz="2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295400"/>
                <a:ext cx="8229600" cy="472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/>
                <a:r>
                  <a:rPr lang="en-US" altLang="ko-KR" sz="2400" kern="0" dirty="0" smtClean="0"/>
                  <a:t>Assumptions </a:t>
                </a:r>
              </a:p>
              <a:p>
                <a:pPr lvl="1" defTabSz="914400" eaLnBrk="1" hangingPunct="1"/>
                <a:r>
                  <a:rPr lang="en-US" altLang="ko-KR" sz="2000" kern="0" dirty="0" smtClean="0"/>
                  <a:t>Homogeneous user behavior</a:t>
                </a:r>
              </a:p>
              <a:p>
                <a:pPr lvl="2" defTabSz="914400" eaLnBrk="1" hangingPunct="1"/>
                <a:r>
                  <a:rPr lang="en-US" altLang="ko-KR" sz="1800" kern="0" dirty="0" smtClean="0"/>
                  <a:t>Deterministic sharing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sz="18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ko-KR" sz="1800" b="0" kern="0" dirty="0" smtClean="0"/>
              </a:p>
              <a:p>
                <a:pPr lvl="2" defTabSz="914400" eaLnBrk="1" hangingPunct="1"/>
                <a:r>
                  <a:rPr lang="en-US" altLang="ko-KR" sz="1800" kern="0" dirty="0" smtClean="0"/>
                  <a:t>Same posting behavior (Single article by each user)</a:t>
                </a:r>
              </a:p>
              <a:p>
                <a:pPr lvl="2" defTabSz="914400" eaLnBrk="1" hangingPunct="1"/>
                <a:r>
                  <a:rPr lang="en-US" altLang="ko-KR" sz="1800" kern="0" dirty="0" smtClean="0"/>
                  <a:t>Independent action (Sharing someone’s post)</a:t>
                </a:r>
              </a:p>
              <a:p>
                <a:pPr defTabSz="914400" eaLnBrk="1" hangingPunct="1"/>
                <a:r>
                  <a:rPr lang="en-US" altLang="ko-KR" sz="2400" kern="0" dirty="0" smtClean="0"/>
                  <a:t>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2400" kern="0" dirty="0" smtClean="0"/>
                  <a:t>’ article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ker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2400" kern="0" dirty="0" smtClean="0"/>
                  <a:t>’s feed</a:t>
                </a:r>
                <a:endParaRPr lang="en-US" altLang="ko-KR" sz="1600" kern="0" dirty="0" smtClean="0"/>
              </a:p>
              <a:p>
                <a:pPr marL="344487" lvl="1" indent="0" defTabSz="914400" eaLnBrk="1" hangingPunct="1">
                  <a:buNone/>
                </a:pPr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marL="344487" lvl="1" indent="0" defTabSz="914400" eaLnBrk="1" hangingPunct="1">
                  <a:buNone/>
                </a:pPr>
                <a:endParaRPr lang="en-US" altLang="ko-KR" sz="2800" kern="0" dirty="0" smtClean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295400"/>
                <a:ext cx="8229600" cy="4724400"/>
              </a:xfrm>
              <a:prstGeom prst="rect">
                <a:avLst/>
              </a:prstGeom>
              <a:blipFill rotWithShape="0">
                <a:blip r:embed="rId3"/>
                <a:stretch>
                  <a:fillRect l="-296" t="-9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10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Back to Influence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869" y="3657858"/>
            <a:ext cx="2511701" cy="508600"/>
          </a:xfrm>
          <a:prstGeom prst="rect">
            <a:avLst/>
          </a:prstGeom>
        </p:spPr>
      </p:pic>
      <p:sp>
        <p:nvSpPr>
          <p:cNvPr id="8" name="타원 7"/>
          <p:cNvSpPr/>
          <p:nvPr/>
        </p:nvSpPr>
        <p:spPr bwMode="auto">
          <a:xfrm>
            <a:off x="2486331" y="3493041"/>
            <a:ext cx="1213527" cy="716282"/>
          </a:xfrm>
          <a:prstGeom prst="ellipse">
            <a:avLst/>
          </a:prstGeom>
          <a:noFill/>
          <a:ln w="38100" cap="flat" cmpd="sng" algn="ctr">
            <a:solidFill>
              <a:srgbClr val="006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 bwMode="auto">
          <a:xfrm flipV="1">
            <a:off x="2635917" y="4232222"/>
            <a:ext cx="412102" cy="1419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4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직사각형 12"/>
          <p:cNvSpPr/>
          <p:nvPr/>
        </p:nvSpPr>
        <p:spPr>
          <a:xfrm>
            <a:off x="1399526" y="4256978"/>
            <a:ext cx="1178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hangingPunct="1"/>
            <a:r>
              <a:rPr lang="en-US" altLang="ko-KR" sz="1400" kern="0" dirty="0" smtClean="0">
                <a:solidFill>
                  <a:srgbClr val="006400"/>
                </a:solidFill>
              </a:rPr>
              <a:t>Independent</a:t>
            </a:r>
          </a:p>
          <a:p>
            <a:pPr defTabSz="914400" eaLnBrk="1" hangingPunct="1"/>
            <a:r>
              <a:rPr lang="en-US" altLang="ko-KR" sz="1400" kern="0" dirty="0" smtClean="0">
                <a:solidFill>
                  <a:srgbClr val="006400"/>
                </a:solidFill>
              </a:rPr>
              <a:t>action</a:t>
            </a:r>
            <a:endParaRPr lang="en-US" altLang="ko-KR" sz="1400" kern="0" dirty="0">
              <a:solidFill>
                <a:srgbClr val="0064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>
                <a:off x="3657600" y="3737456"/>
                <a:ext cx="5486400" cy="1080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lvl="3" defTabSz="914400" eaLnBrk="1" hangingPunct="1"/>
                <a14:m>
                  <m:oMath xmlns:m="http://schemas.openxmlformats.org/officeDocument/2006/math"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𝑊𝑎𝑙𝑘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𝑒𝑛𝑑𝑝𝑜𝑖𝑛𝑡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ko-KR" sz="1600" kern="0" dirty="0" smtClean="0"/>
              </a:p>
              <a:p>
                <a:pPr lvl="3" defTabSz="914400" eaLnBrk="1" hangingPunct="1"/>
                <a14:m>
                  <m:oMath xmlns:m="http://schemas.openxmlformats.org/officeDocument/2006/math"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𝑆𝑒𝑡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𝑤𝑎𝑙𝑘𝑠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𝑏𝑒𝑡𝑤𝑒𝑒𝑛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ko-KR" sz="1600" kern="0" dirty="0" smtClean="0"/>
              </a:p>
              <a:p>
                <a:pPr lvl="3" defTabSz="914400" eaLnBrk="1" hangingPunct="1"/>
                <a14:m>
                  <m:oMath xmlns:m="http://schemas.openxmlformats.org/officeDocument/2006/math"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𝑙𝑒𝑛𝑔𝑡</m:t>
                    </m:r>
                    <m:sSub>
                      <m:sSubPr>
                        <m:ctrlP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i="1" ker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𝐿𝑒𝑛𝑔𝑡h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𝑤𝑎𝑙𝑘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ko-KR" sz="1600" kern="0" dirty="0" smtClean="0"/>
              </a:p>
              <a:p>
                <a:pPr lvl="3" defTabSz="914400" eaLnBrk="1" hangingPunct="1"/>
                <a:endParaRPr lang="en-US" altLang="ko-KR" sz="1600" kern="0" dirty="0"/>
              </a:p>
              <a:p>
                <a:pPr lvl="3" defTabSz="914400" eaLnBrk="1" hangingPunct="1"/>
                <a:r>
                  <a:rPr lang="en-US" altLang="ko-KR" sz="1600" kern="0" dirty="0" smtClean="0"/>
                  <a:t>Example</a:t>
                </a:r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3737456"/>
                <a:ext cx="5486400" cy="1080835"/>
              </a:xfrm>
              <a:prstGeom prst="rect">
                <a:avLst/>
              </a:prstGeom>
              <a:blipFill rotWithShape="0">
                <a:blip r:embed="rId5"/>
                <a:stretch>
                  <a:fillRect b="-468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043488"/>
            <a:ext cx="3290634" cy="1037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5334000" y="5304506"/>
                <a:ext cx="198785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ker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altLang="ko-KR" i="1" ker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i="1" ker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1" i="1" kern="0">
                          <a:latin typeface="Cambria Math" panose="02040503050406030204" pitchFamily="18" charset="0"/>
                        </a:rPr>
                        <m:t>𝟑</m:t>
                      </m:r>
                      <m:sSubSup>
                        <m:sSubSupPr>
                          <m:ctrlPr>
                            <a:rPr lang="en-US" altLang="ko-KR" i="1" ker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lang="en-US" altLang="ko-KR" i="1" ker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304506"/>
                <a:ext cx="1987852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화살표 연결선 8"/>
          <p:cNvCxnSpPr/>
          <p:nvPr/>
        </p:nvCxnSpPr>
        <p:spPr bwMode="auto">
          <a:xfrm flipH="1" flipV="1">
            <a:off x="6499324" y="5581370"/>
            <a:ext cx="118528" cy="314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타원 15"/>
          <p:cNvSpPr/>
          <p:nvPr/>
        </p:nvSpPr>
        <p:spPr bwMode="auto">
          <a:xfrm>
            <a:off x="5386384" y="3703035"/>
            <a:ext cx="609600" cy="411765"/>
          </a:xfrm>
          <a:prstGeom prst="ellipse">
            <a:avLst/>
          </a:prstGeom>
          <a:noFill/>
          <a:ln w="38100" cap="flat" cmpd="sng" algn="ctr">
            <a:solidFill>
              <a:srgbClr val="006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17" name="직선 화살표 연결선 16"/>
          <p:cNvCxnSpPr/>
          <p:nvPr/>
        </p:nvCxnSpPr>
        <p:spPr bwMode="auto">
          <a:xfrm flipH="1">
            <a:off x="5906710" y="3511987"/>
            <a:ext cx="358918" cy="2404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4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직사각형 18"/>
          <p:cNvSpPr/>
          <p:nvPr/>
        </p:nvSpPr>
        <p:spPr>
          <a:xfrm>
            <a:off x="6229352" y="3284234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/>
            <a:r>
              <a:rPr lang="en-US" altLang="ko-KR" sz="1200" kern="0" dirty="0">
                <a:solidFill>
                  <a:srgbClr val="006400"/>
                </a:solidFill>
              </a:rPr>
              <a:t>Sequence of graph vertices and edges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499324" y="5896271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/>
            <a:r>
              <a:rPr lang="en-US" altLang="ko-KR" sz="1200" kern="0" dirty="0" smtClean="0">
                <a:solidFill>
                  <a:srgbClr val="006400"/>
                </a:solidFill>
              </a:rPr>
              <a:t>Total number of walk of length 5 (1-2-3-2-3-4)</a:t>
            </a:r>
            <a:endParaRPr lang="en-US" altLang="ko-KR" sz="1200" kern="0" dirty="0">
              <a:solidFill>
                <a:srgbClr val="006400"/>
              </a:solidFill>
            </a:endParaRPr>
          </a:p>
        </p:txBody>
      </p:sp>
      <p:sp>
        <p:nvSpPr>
          <p:cNvPr id="32" name="타원 31"/>
          <p:cNvSpPr/>
          <p:nvPr/>
        </p:nvSpPr>
        <p:spPr bwMode="auto">
          <a:xfrm>
            <a:off x="5807030" y="4311692"/>
            <a:ext cx="1917746" cy="375773"/>
          </a:xfrm>
          <a:prstGeom prst="ellipse">
            <a:avLst/>
          </a:prstGeom>
          <a:noFill/>
          <a:ln w="38100" cap="flat" cmpd="sng" algn="ctr">
            <a:solidFill>
              <a:srgbClr val="006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33" name="직선 화살표 연결선 32"/>
          <p:cNvCxnSpPr/>
          <p:nvPr/>
        </p:nvCxnSpPr>
        <p:spPr bwMode="auto">
          <a:xfrm flipH="1" flipV="1">
            <a:off x="7169453" y="4691064"/>
            <a:ext cx="244271" cy="2096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4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직사각형 36"/>
          <p:cNvSpPr/>
          <p:nvPr/>
        </p:nvSpPr>
        <p:spPr>
          <a:xfrm>
            <a:off x="6934200" y="4887973"/>
            <a:ext cx="2133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hangingPunct="1"/>
            <a:r>
              <a:rPr lang="en-US" altLang="ko-KR" sz="1200" kern="0" dirty="0" smtClean="0">
                <a:solidFill>
                  <a:srgbClr val="006400"/>
                </a:solidFill>
              </a:rPr>
              <a:t>Number of edges in w</a:t>
            </a:r>
            <a:endParaRPr lang="en-US" altLang="ko-KR" sz="1200" kern="0" dirty="0">
              <a:solidFill>
                <a:srgbClr val="006400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81673" y="5167315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defTabSz="914400" eaLnBrk="1" hangingPunct="1"/>
            <a:r>
              <a:rPr lang="en-US" altLang="ko-KR" sz="2400" b="1" kern="0" dirty="0"/>
              <a:t>1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1516982" y="5167315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defTabSz="914400" eaLnBrk="1" hangingPunct="1"/>
            <a:r>
              <a:rPr lang="en-US" altLang="ko-KR" sz="2400" b="1" kern="0" dirty="0"/>
              <a:t>2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2466060" y="5167315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defTabSz="914400" eaLnBrk="1" hangingPunct="1"/>
            <a:r>
              <a:rPr lang="en-US" altLang="ko-KR" sz="2400" b="1" kern="0" dirty="0"/>
              <a:t>3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3415138" y="5167315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defTabSz="914400" eaLnBrk="1" hangingPunct="1"/>
            <a:r>
              <a:rPr lang="en-US" altLang="ko-KR" sz="2400" b="1" kern="0" dirty="0" smtClean="0"/>
              <a:t>4</a:t>
            </a:r>
            <a:endParaRPr lang="en-US" altLang="ko-KR" sz="2400" b="1" kern="0" dirty="0"/>
          </a:p>
        </p:txBody>
      </p:sp>
    </p:spTree>
    <p:extLst>
      <p:ext uri="{BB962C8B-B14F-4D97-AF65-F5344CB8AC3E}">
        <p14:creationId xmlns:p14="http://schemas.microsoft.com/office/powerpoint/2010/main" val="133954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6" grpId="0" animBg="1"/>
      <p:bldP spid="19" grpId="0"/>
      <p:bldP spid="20" grpId="0"/>
      <p:bldP spid="32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19101" y="1316092"/>
                <a:ext cx="8229600" cy="472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/>
                <a:r>
                  <a:rPr lang="en-US" altLang="ko-KR" sz="2400" kern="0" dirty="0" smtClean="0"/>
                  <a:t>Katz</a:t>
                </a:r>
                <a:r>
                  <a:rPr lang="en-US" altLang="ko-KR" sz="2400" kern="0" baseline="30000" dirty="0" smtClean="0"/>
                  <a:t>[1]</a:t>
                </a:r>
                <a:r>
                  <a:rPr lang="en-US" altLang="ko-KR" sz="1800" kern="0" dirty="0" smtClean="0"/>
                  <a:t> </a:t>
                </a:r>
                <a:r>
                  <a:rPr lang="en-US" altLang="ko-KR" sz="1600" kern="0" dirty="0" smtClean="0"/>
                  <a:t> </a:t>
                </a:r>
                <a:r>
                  <a:rPr lang="en-US" altLang="ko-KR" sz="2400" kern="0" dirty="0" smtClean="0"/>
                  <a:t>centrality</a:t>
                </a:r>
              </a:p>
              <a:p>
                <a:pPr lvl="1" defTabSz="914400" eaLnBrk="1" hangingPunct="1"/>
                <a:r>
                  <a:rPr lang="en-US" altLang="ko-KR" sz="2000" kern="0" dirty="0" smtClean="0"/>
                  <a:t>Centrality measure which considers the total number of walks between two nodes</a:t>
                </a:r>
              </a:p>
              <a:p>
                <a:pPr lvl="1" defTabSz="914400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ker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0" kern="0" smtClean="0">
                            <a:latin typeface="Cambria Math" panose="02040503050406030204" pitchFamily="18" charset="0"/>
                          </a:rPr>
                          <m:t>Katz</m:t>
                        </m:r>
                      </m:sub>
                    </m:sSub>
                    <m:d>
                      <m:dPr>
                        <m:ctrlPr>
                          <a:rPr lang="en-US" altLang="ko-KR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000" b="0" i="0" kern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ko-KR" sz="2000" b="0" i="0" kern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altLang="ko-KR" sz="2000" b="0" i="1" kern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ko-KR" sz="20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2000" b="0" i="1" kern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sz="20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sz="2000" b="0" i="1" kern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ko-KR" sz="20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o-KR" altLang="en-US" sz="2000" b="0" i="1" kern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ko-KR" sz="2000" b="0" i="1" kern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sz="20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ko-KR" sz="2000" b="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ko-KR" sz="20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2000" i="1" ker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altLang="ko-KR" sz="2000" i="1" ker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US" altLang="ko-KR" sz="2000" b="0" i="1" kern="0" smtClean="0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altLang="ko-KR" sz="2000" b="0" kern="0" dirty="0" smtClean="0"/>
              </a:p>
              <a:p>
                <a:pPr lvl="1" defTabSz="914400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ker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m:rPr>
                            <m:sty m:val="p"/>
                          </m:rPr>
                          <a:rPr lang="en-US" altLang="ko-KR" sz="2000" kern="0">
                            <a:latin typeface="Cambria Math" panose="02040503050406030204" pitchFamily="18" charset="0"/>
                          </a:rPr>
                          <m:t>Katz</m:t>
                        </m:r>
                      </m:sub>
                    </m:sSub>
                    <m:d>
                      <m:dPr>
                        <m:ctrlPr>
                          <a:rPr lang="en-US" altLang="ko-KR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sz="2000" b="0" i="1" kern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ko-KR" sz="2000" b="0" i="0" kern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ko-KR" sz="2000" ker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altLang="ko-KR" sz="20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0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000" i="1" ker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ko-KR" sz="20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000" i="1" ker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ko-KR" sz="2000" i="1" ker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sz="20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ko-KR" sz="20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ko-KR" sz="20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 ker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altLang="ko-KR" sz="2000" i="1" ker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altLang="ko-KR" sz="2000" b="0" i="1" kern="0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e>
                    </m:nary>
                  </m:oMath>
                </a14:m>
                <a:endParaRPr lang="en-US" altLang="ko-KR" sz="2400" kern="0" dirty="0" smtClean="0"/>
              </a:p>
              <a:p>
                <a:pPr lvl="1" defTabSz="914400" eaLnBrk="1" hangingPunct="1"/>
                <a:endParaRPr lang="en-US" altLang="ko-KR" sz="2400" kern="0" dirty="0"/>
              </a:p>
              <a:p>
                <a:pPr lvl="1" defTabSz="914400" eaLnBrk="1" hangingPunct="1"/>
                <a:endParaRPr lang="en-US" altLang="ko-KR" sz="2400" kern="0" dirty="0" smtClean="0"/>
              </a:p>
              <a:p>
                <a:pPr lvl="1" defTabSz="914400" eaLnBrk="1" hangingPunct="1"/>
                <a:endParaRPr lang="en-US" altLang="ko-KR" sz="2400" kern="0" dirty="0" smtClean="0"/>
              </a:p>
              <a:p>
                <a:pPr lvl="1" defTabSz="914400" eaLnBrk="1" hangingPunct="1"/>
                <a:endParaRPr lang="en-US" altLang="ko-KR" sz="2400" kern="0" dirty="0" smtClean="0"/>
              </a:p>
              <a:p>
                <a:pPr defTabSz="914400" eaLnBrk="1" hangingPunct="1"/>
                <a:endParaRPr lang="en-US" altLang="ko-KR" sz="1100" kern="0" dirty="0" smtClean="0"/>
              </a:p>
              <a:p>
                <a:pPr marL="344487" lvl="1" indent="0" defTabSz="914400" eaLnBrk="1" hangingPunct="1">
                  <a:buNone/>
                </a:pPr>
                <a:endParaRPr lang="en-US" altLang="ko-KR" sz="2800" kern="0" dirty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 smtClean="0"/>
              </a:p>
              <a:p>
                <a:pPr lvl="1" defTabSz="914400" eaLnBrk="1" hangingPunct="1"/>
                <a:endParaRPr lang="en-US" altLang="ko-KR" sz="2800" kern="0" dirty="0" smtClean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1" y="1316092"/>
                <a:ext cx="8229600" cy="4724400"/>
              </a:xfrm>
              <a:prstGeom prst="rect">
                <a:avLst/>
              </a:prstGeom>
              <a:blipFill rotWithShape="0">
                <a:blip r:embed="rId3"/>
                <a:stretch>
                  <a:fillRect l="-296" t="-9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3757804"/>
                <a:ext cx="8229600" cy="2642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/>
                <a:r>
                  <a:rPr lang="en-US" altLang="ko-KR" sz="2400" kern="0" dirty="0" smtClean="0"/>
                  <a:t>Relation between Katz centrality and Influence</a:t>
                </a:r>
                <a:endParaRPr lang="en-US" altLang="ko-KR" sz="2400" kern="0" dirty="0"/>
              </a:p>
              <a:p>
                <a:pPr lvl="1" defTabSz="914400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altLang="ko-KR" sz="2400" b="0" i="1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altLang="ko-KR" sz="24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  <m: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  <m:t> = </m:t>
                                </m:r>
                                <m: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2400" b="0" i="1" kern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en-US" altLang="ko-KR" sz="2400" b="0" i="1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𝑃𝐾𝑎𝑡𝑧</m:t>
                            </m:r>
                          </m:sub>
                        </m:sSub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2400" b="0" i="1" kern="0" smtClean="0">
                                <a:latin typeface="Cambria Math" panose="02040503050406030204" pitchFamily="18" charset="0"/>
                              </a:rPr>
                              <m:t>𝐾𝑎𝑡𝑧</m:t>
                            </m:r>
                          </m:sub>
                        </m:sSub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ko-KR" sz="1800" kern="0" dirty="0" smtClean="0"/>
              </a:p>
              <a:p>
                <a:pPr lvl="1" defTabSz="914400" eaLnBrk="1" hangingPunct="1"/>
                <a:endParaRPr lang="en-US" altLang="ko-KR" sz="2800" i="1" kern="0" dirty="0" smtClean="0">
                  <a:latin typeface="Cambria Math" panose="02040503050406030204" pitchFamily="18" charset="0"/>
                </a:endParaRPr>
              </a:p>
              <a:p>
                <a:pPr marL="344487" lvl="1" indent="0" defTabSz="914400" eaLnBrk="1" hangingPunct="1">
                  <a:buNone/>
                </a:pPr>
                <a:endParaRPr lang="en-US" altLang="ko-KR" sz="2800" kern="0" dirty="0" smtClean="0"/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757804"/>
                <a:ext cx="8229600" cy="2642996"/>
              </a:xfrm>
              <a:prstGeom prst="rect">
                <a:avLst/>
              </a:prstGeom>
              <a:blipFill rotWithShape="0">
                <a:blip r:embed="rId4"/>
                <a:stretch>
                  <a:fillRect l="-296" t="-16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11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Influence Representation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14878" y="2491026"/>
                <a:ext cx="2076522" cy="8617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altLang="ko-KR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Attenuation Factor (Sharing probability)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altLang="ko-KR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Adjacency Matrix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878" y="2491026"/>
                <a:ext cx="2076522" cy="861774"/>
              </a:xfrm>
              <a:prstGeom prst="rect">
                <a:avLst/>
              </a:prstGeom>
              <a:blipFill rotWithShape="0">
                <a:blip r:embed="rId5"/>
                <a:stretch>
                  <a:fillRect t="-6294" r="-5831" b="-83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직사각형 29"/>
          <p:cNvSpPr/>
          <p:nvPr/>
        </p:nvSpPr>
        <p:spPr>
          <a:xfrm>
            <a:off x="5212428" y="5121458"/>
            <a:ext cx="2178972" cy="584775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Sharing probability = Attenuation factor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3" name="직선 화살표 연결선 32"/>
          <p:cNvCxnSpPr/>
          <p:nvPr/>
        </p:nvCxnSpPr>
        <p:spPr bwMode="auto">
          <a:xfrm flipH="1">
            <a:off x="4705278" y="2923961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직선 화살표 연결선 40"/>
          <p:cNvCxnSpPr/>
          <p:nvPr/>
        </p:nvCxnSpPr>
        <p:spPr bwMode="auto">
          <a:xfrm flipV="1">
            <a:off x="3613604" y="4953000"/>
            <a:ext cx="333262" cy="4754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직사각형 39"/>
          <p:cNvSpPr/>
          <p:nvPr/>
        </p:nvSpPr>
        <p:spPr>
          <a:xfrm>
            <a:off x="1295400" y="5432212"/>
            <a:ext cx="2927804" cy="5847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en-US" altLang="ko-KR" kern="0" dirty="0" smtClean="0">
                <a:solidFill>
                  <a:schemeClr val="accent6">
                    <a:lumMod val="75000"/>
                  </a:schemeClr>
                </a:solidFill>
              </a:rPr>
              <a:t>Total number of walks from t</a:t>
            </a:r>
            <a:br>
              <a:rPr lang="en-US" altLang="ko-KR" kern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ko-KR" kern="0" dirty="0" smtClean="0">
                <a:solidFill>
                  <a:schemeClr val="accent6">
                    <a:lumMod val="75000"/>
                  </a:schemeClr>
                </a:solidFill>
              </a:rPr>
              <a:t>which length is equal to </a:t>
            </a:r>
            <a:r>
              <a:rPr lang="en-US" altLang="ko-KR" kern="0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endParaRPr lang="en-US" altLang="ko-KR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4" name="직선 화살표 연결선 43"/>
          <p:cNvCxnSpPr>
            <a:stCxn id="30" idx="1"/>
          </p:cNvCxnSpPr>
          <p:nvPr/>
        </p:nvCxnSpPr>
        <p:spPr bwMode="auto">
          <a:xfrm flipH="1" flipV="1">
            <a:off x="4517216" y="4953000"/>
            <a:ext cx="695212" cy="4608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직사각형 44"/>
          <p:cNvSpPr/>
          <p:nvPr/>
        </p:nvSpPr>
        <p:spPr>
          <a:xfrm>
            <a:off x="76200" y="6535579"/>
            <a:ext cx="61548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latin typeface="+mj-lt"/>
              </a:rPr>
              <a:t>[1] </a:t>
            </a:r>
            <a:r>
              <a:rPr lang="en-US" altLang="ko-KR" sz="900" dirty="0">
                <a:latin typeface="+mj-lt"/>
              </a:rPr>
              <a:t>Katz, L. (1953) A New Status Index Derived from </a:t>
            </a:r>
            <a:r>
              <a:rPr lang="en-US" altLang="ko-KR" sz="900" dirty="0" err="1">
                <a:latin typeface="+mj-lt"/>
              </a:rPr>
              <a:t>Sociometric</a:t>
            </a:r>
            <a:r>
              <a:rPr lang="en-US" altLang="ko-KR" sz="900" dirty="0">
                <a:latin typeface="+mj-lt"/>
              </a:rPr>
              <a:t> Analysis. </a:t>
            </a:r>
            <a:r>
              <a:rPr lang="en-US" altLang="ko-KR" sz="900" dirty="0" err="1">
                <a:latin typeface="+mj-lt"/>
              </a:rPr>
              <a:t>Psychometrika</a:t>
            </a:r>
            <a:r>
              <a:rPr lang="en-US" altLang="ko-KR" sz="900" dirty="0">
                <a:latin typeface="+mj-lt"/>
              </a:rPr>
              <a:t> 18. 1. : 39–43.</a:t>
            </a:r>
            <a:endParaRPr lang="ko-KR" altLang="en-US" sz="900" dirty="0">
              <a:latin typeface="+mj-lt"/>
            </a:endParaRPr>
          </a:p>
        </p:txBody>
      </p:sp>
      <p:sp>
        <p:nvSpPr>
          <p:cNvPr id="16" name="Curved Right Arrow 15"/>
          <p:cNvSpPr/>
          <p:nvPr/>
        </p:nvSpPr>
        <p:spPr bwMode="auto">
          <a:xfrm rot="5400000" flipH="1" flipV="1">
            <a:off x="3819754" y="3238729"/>
            <a:ext cx="457201" cy="379049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7882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242" y="2996625"/>
            <a:ext cx="1976560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371600"/>
                <a:ext cx="6307042" cy="472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/>
                <a:r>
                  <a:rPr lang="en-US" altLang="ko-KR" sz="2000" dirty="0" smtClean="0"/>
                  <a:t>Intuition: Reluctance describes a situation where people avoid uncertain friend request </a:t>
                </a:r>
              </a:p>
              <a:p>
                <a:pPr marL="0" indent="0" defTabSz="914400" eaLnBrk="1" hangingPunct="1">
                  <a:buNone/>
                </a:pPr>
                <a:endParaRPr lang="en-US" altLang="ko-KR" sz="2000" dirty="0" smtClean="0"/>
              </a:p>
              <a:p>
                <a:pPr defTabSz="914400" eaLnBrk="1" hangingPunct="1"/>
                <a:r>
                  <a:rPr lang="en-US" altLang="ko-KR" sz="2000" kern="0" dirty="0" smtClean="0"/>
                  <a:t>Modeling</a:t>
                </a:r>
              </a:p>
              <a:p>
                <a:pPr lvl="1" defTabSz="914400" eaLnBrk="1" hangingPunct="1"/>
                <a:r>
                  <a:rPr lang="en-US" altLang="ko-KR" sz="1600" kern="0" dirty="0" smtClean="0"/>
                  <a:t>Definition: </a:t>
                </a:r>
                <a:r>
                  <a:rPr lang="en-US" altLang="ko-KR" sz="1600" kern="0" dirty="0"/>
                  <a:t>Negative exponential to </a:t>
                </a:r>
                <a:r>
                  <a:rPr lang="en-US" altLang="ko-KR" sz="1600" kern="0" dirty="0" err="1" smtClean="0"/>
                  <a:t>Adamic</a:t>
                </a:r>
                <a:r>
                  <a:rPr lang="en-US" altLang="ko-KR" sz="1600" kern="0" dirty="0" smtClean="0"/>
                  <a:t>-Adar</a:t>
                </a:r>
                <a:r>
                  <a:rPr lang="en-US" altLang="ko-KR" sz="1600" kern="0" baseline="30000" dirty="0" smtClean="0"/>
                  <a:t>[2]</a:t>
                </a:r>
                <a:r>
                  <a:rPr lang="en-US" altLang="ko-KR" sz="1600" kern="0" dirty="0"/>
                  <a:t> </a:t>
                </a:r>
                <a:r>
                  <a:rPr lang="en-US" altLang="ko-KR" sz="1600" kern="0" dirty="0" smtClean="0"/>
                  <a:t>similarity </a:t>
                </a:r>
              </a:p>
              <a:p>
                <a:pPr marL="344487" lvl="1" indent="0" defTabSz="914400" eaLnBrk="1" hangingPunct="1">
                  <a:buNone/>
                </a:pPr>
                <a:r>
                  <a:rPr lang="en-US" altLang="ko-KR" sz="1600" kern="0" dirty="0" smtClean="0"/>
                  <a:t>  	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 ker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 sz="1600" i="1" ker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sz="1600" i="1" ker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6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 ker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1600" i="1" ker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600" i="1" kern="0">
                            <a:latin typeface="Cambria Math" panose="02040503050406030204" pitchFamily="18" charset="0"/>
                          </a:rPr>
                          <m:t>𝑠𝑖𝑚</m:t>
                        </m:r>
                        <m:r>
                          <a:rPr lang="en-US" altLang="ko-KR" sz="1600" i="1" ker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6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 ker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sz="1600" i="1" ker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ko-KR" sz="1600" kern="0" dirty="0" smtClean="0"/>
              </a:p>
              <a:p>
                <a:pPr lvl="1" defTabSz="914400" eaLnBrk="1" hangingPunct="1">
                  <a:lnSpc>
                    <a:spcPct val="150000"/>
                  </a:lnSpc>
                </a:pPr>
                <a:r>
                  <a:rPr lang="en-US" altLang="ko-KR" sz="1600" kern="0" dirty="0" err="1"/>
                  <a:t>Adamic</a:t>
                </a:r>
                <a:r>
                  <a:rPr lang="en-US" altLang="ko-KR" sz="1600" kern="0" dirty="0"/>
                  <a:t>-Adar </a:t>
                </a:r>
                <a:r>
                  <a:rPr lang="en-US" altLang="ko-KR" sz="1600" kern="0" dirty="0" smtClean="0"/>
                  <a:t>similarity: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kern="0">
                        <a:latin typeface="Cambria Math" panose="02040503050406030204" pitchFamily="18" charset="0"/>
                      </a:rPr>
                      <m:t>sim</m:t>
                    </m:r>
                    <m:d>
                      <m:dPr>
                        <m:ctrlPr>
                          <a:rPr lang="en-US" altLang="ko-KR" sz="16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600" ker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ko-KR" sz="1600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ko-KR" sz="1600" kern="0">
                            <a:latin typeface="Cambria Math" panose="02040503050406030204" pitchFamily="18" charset="0"/>
                          </a:rPr>
                          <m:t>j</m:t>
                        </m:r>
                      </m:e>
                    </m:d>
                    <m:r>
                      <a:rPr lang="en-US" altLang="ko-KR" sz="1600" ker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16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1600" i="1" ker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16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altLang="ko-KR" sz="1600" i="1" kern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ko-KR" sz="1600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ko-KR" sz="1600" i="1" kern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⋂</m:t>
                        </m:r>
                        <m:r>
                          <m:rPr>
                            <m:sty m:val="p"/>
                          </m:rPr>
                          <a:rPr lang="el-GR" altLang="ko-KR" sz="1600" i="1" kern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ko-KR" sz="1600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600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/>
                      <m:e>
                        <m:f>
                          <m:fPr>
                            <m:ctrlPr>
                              <a:rPr lang="en-US" altLang="ko-KR" sz="1600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6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1600" ker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altLang="ko-KR" sz="1600" i="1" kern="0">
                                <a:latin typeface="Cambria Math" panose="02040503050406030204" pitchFamily="18" charset="0"/>
                              </a:rPr>
                              <m:t>⁡|</m:t>
                            </m:r>
                            <m:r>
                              <m:rPr>
                                <m:sty m:val="p"/>
                              </m:rPr>
                              <a:rPr lang="el-GR" altLang="ko-KR" sz="1600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altLang="ko-KR" sz="1600" i="1" kern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 kern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ko-KR" sz="1600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e>
                    </m:nary>
                  </m:oMath>
                </a14:m>
                <a:endParaRPr lang="en-US" altLang="ko-KR" sz="1600" kern="0" dirty="0" smtClean="0"/>
              </a:p>
              <a:p>
                <a:pPr lvl="1" defTabSz="914400" eaLnBrk="1" hangingPunct="1">
                  <a:lnSpc>
                    <a:spcPct val="150000"/>
                  </a:lnSpc>
                </a:pPr>
                <a:r>
                  <a:rPr lang="en-US" altLang="ko-KR" sz="1600" kern="0" dirty="0" smtClean="0"/>
                  <a:t>Purpose: Work as a constraint when system suggest a recommendation each step</a:t>
                </a:r>
              </a:p>
              <a:p>
                <a:pPr lvl="1" defTabSz="914400" eaLnBrk="1" hangingPunct="1">
                  <a:lnSpc>
                    <a:spcPct val="150000"/>
                  </a:lnSpc>
                </a:pPr>
                <a:r>
                  <a:rPr lang="en-US" altLang="ko-KR" sz="1600" kern="0" dirty="0" smtClean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600" i="1" kern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 sz="1600" b="0" i="1" kern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 sz="16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ko-KR" sz="1600" kern="0" dirty="0" smtClean="0"/>
                  <a:t>, where user </a:t>
                </a:r>
                <a14:m>
                  <m:oMath xmlns:m="http://schemas.openxmlformats.org/officeDocument/2006/math"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ko-KR" sz="1600" kern="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sz="1600" b="0" i="1" kern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ko-KR" sz="1600" kern="0" dirty="0" smtClean="0"/>
                  <a:t> have no mutual friend (Only recommend a node having mutual friend)</a:t>
                </a: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1600"/>
                <a:ext cx="6307042" cy="4724400"/>
              </a:xfrm>
              <a:prstGeom prst="rect">
                <a:avLst/>
              </a:prstGeom>
              <a:blipFill rotWithShape="0">
                <a:blip r:embed="rId4"/>
                <a:stretch>
                  <a:fillRect t="-5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12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Reluctance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/>
              <p:cNvSpPr/>
              <p:nvPr/>
            </p:nvSpPr>
            <p:spPr>
              <a:xfrm>
                <a:off x="4848224" y="3133725"/>
                <a:ext cx="1295400" cy="300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sz="900" i="1" kern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US" altLang="ko-KR" sz="900" i="1" kern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900" i="1" kern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ko-KR" sz="900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900" b="0" i="1" kern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900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𝑒𝑖𝑔h𝑏𝑜𝑟</m:t>
                      </m:r>
                      <m:r>
                        <a:rPr lang="en-US" altLang="ko-KR" sz="900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900" i="1" kern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sz="900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900" i="1" kern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224" y="3133725"/>
                <a:ext cx="1295400" cy="3000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직사각형 22"/>
          <p:cNvSpPr/>
          <p:nvPr/>
        </p:nvSpPr>
        <p:spPr>
          <a:xfrm>
            <a:off x="0" y="6556812"/>
            <a:ext cx="5562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latin typeface="+mj-lt"/>
              </a:rPr>
              <a:t>[2] </a:t>
            </a:r>
            <a:r>
              <a:rPr lang="en-US" altLang="ko-KR" sz="900" dirty="0" err="1" smtClean="0">
                <a:latin typeface="+mj-lt"/>
              </a:rPr>
              <a:t>Adamic</a:t>
            </a:r>
            <a:r>
              <a:rPr lang="en-US" altLang="ko-KR" sz="900" dirty="0">
                <a:latin typeface="+mj-lt"/>
              </a:rPr>
              <a:t>, L., Adar, E. (2003) Friends and Neighbors on the Web. Social Networks 25. : 211–230.</a:t>
            </a:r>
            <a:endParaRPr lang="ko-KR" altLang="en-US" sz="9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534024" y="3433807"/>
            <a:ext cx="0" cy="2044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7828722" y="3266661"/>
            <a:ext cx="990600" cy="381000"/>
          </a:xfrm>
          <a:prstGeom prst="ellipse">
            <a:avLst/>
          </a:prstGeom>
          <a:noFill/>
          <a:ln w="57150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52" y="1294298"/>
            <a:ext cx="1399948" cy="1263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8966" r="88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08" y="2379324"/>
            <a:ext cx="520148" cy="91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46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13</a:t>
            </a:fld>
            <a:endParaRPr kumimoji="0"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ko-KR" sz="3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ko-KR" sz="3600" dirty="0"/>
                  <a:t>-node </a:t>
                </a:r>
                <a:r>
                  <a:rPr lang="en-US" altLang="ko-KR" sz="3600" dirty="0" smtClean="0"/>
                  <a:t>Suggestion Problem</a:t>
                </a:r>
                <a:endParaRPr lang="en-US" altLang="ko-KR" sz="3600" dirty="0"/>
              </a:p>
            </p:txBody>
          </p:sp>
        </mc:Choice>
        <mc:Fallback xmlns="">
          <p:sp>
            <p:nvSpPr>
              <p:cNvPr id="819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blipFill rotWithShape="0">
                <a:blip r:embed="rId3"/>
                <a:stretch>
                  <a:fillRect t="-8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295400"/>
                <a:ext cx="8229600" cy="47244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000" dirty="0" smtClean="0"/>
                  <a:t>Goal : 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ko-KR" sz="2000" dirty="0" smtClean="0"/>
                  <a:t>                                                    	  by making sequential connection to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000" dirty="0" smtClean="0"/>
                  <a:t>-nodes (</a:t>
                </a:r>
                <a14:m>
                  <m:oMath xmlns:m="http://schemas.openxmlformats.org/officeDocument/2006/math"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000" dirty="0" smtClean="0"/>
                  <a:t> = unknown)                       </a:t>
                </a:r>
              </a:p>
              <a:p>
                <a:pPr eaLnBrk="1" hangingPunct="1"/>
                <a:r>
                  <a:rPr lang="en-US" altLang="ko-KR" sz="2000" dirty="0" smtClean="0"/>
                  <a:t>Input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dirty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ko-KR" sz="2000" dirty="0" smtClean="0"/>
                  <a:t>, Source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000" b="0" i="1" dirty="0" smtClean="0"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en-US" altLang="ko-KR" sz="2000" dirty="0" smtClean="0"/>
                  <a:t>Target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  </a:t>
                </a:r>
              </a:p>
              <a:p>
                <a:pPr eaLnBrk="1" hangingPunct="1"/>
                <a:r>
                  <a:rPr lang="en-US" altLang="ko-KR" sz="2000" dirty="0" smtClean="0"/>
                  <a:t>Output : Ordered set of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000" dirty="0" smtClean="0"/>
                  <a:t> suggested nodes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 :                                     	   </a:t>
                </a:r>
                <a14:m>
                  <m:oMath xmlns:m="http://schemas.openxmlformats.org/officeDocument/2006/math">
                    <m:r>
                      <a:rPr lang="en-US" altLang="ko-KR" sz="20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ko-KR" sz="2000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ko-KR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ko-KR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dirty="0" smtClean="0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r>
                              <a:rPr lang="en-US" altLang="ko-KR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ko-KR" sz="20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altLang="ko-KR" sz="2000" b="0" dirty="0" smtClean="0"/>
              </a:p>
              <a:p>
                <a:pPr eaLnBrk="1" hangingPunct="1"/>
                <a:r>
                  <a:rPr lang="en-US" altLang="ko-KR" sz="2000" dirty="0" smtClean="0"/>
                  <a:t>Constraint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i="1" smtClean="0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ko-KR" sz="2000" dirty="0" smtClean="0"/>
                  <a:t> for every suggestion (Within two-hop neighbor)</a:t>
                </a:r>
              </a:p>
              <a:p>
                <a:pPr lvl="1" eaLnBrk="1" hangingPunct="1"/>
                <a:endParaRPr lang="en-US" altLang="ko-KR" sz="2800" dirty="0" smtClean="0"/>
              </a:p>
              <a:p>
                <a:pPr marL="344487" lvl="1" indent="0" eaLnBrk="1" hangingPunct="1">
                  <a:buNone/>
                </a:pPr>
                <a:endParaRPr lang="en-US" altLang="ko-KR" sz="2800" dirty="0" smtClean="0"/>
              </a:p>
              <a:p>
                <a:pPr marL="344487" lvl="1" indent="0" eaLnBrk="1" hangingPunct="1">
                  <a:buNone/>
                </a:pPr>
                <a:r>
                  <a:rPr lang="en-US" altLang="ko-KR" sz="2800" dirty="0" smtClean="0"/>
                  <a:t>     </a:t>
                </a:r>
              </a:p>
              <a:p>
                <a:pPr lvl="1" eaLnBrk="1" hangingPunct="1"/>
                <a:endParaRPr lang="en-US" altLang="ko-KR" sz="2800" dirty="0"/>
              </a:p>
              <a:p>
                <a:pPr lvl="1" eaLnBrk="1" hangingPunct="1"/>
                <a:endParaRPr lang="en-US" altLang="ko-KR" sz="2800" dirty="0" smtClean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295400"/>
                <a:ext cx="8229600" cy="4724400"/>
              </a:xfrm>
              <a:blipFill rotWithShape="0">
                <a:blip r:embed="rId4"/>
                <a:stretch>
                  <a:fillRect t="-645" r="-160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직선 연결선 4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그룹 3"/>
          <p:cNvGrpSpPr/>
          <p:nvPr/>
        </p:nvGrpSpPr>
        <p:grpSpPr>
          <a:xfrm>
            <a:off x="685800" y="3705363"/>
            <a:ext cx="7696200" cy="2660665"/>
            <a:chOff x="685800" y="3705363"/>
            <a:chExt cx="7696200" cy="266066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3842424"/>
              <a:ext cx="2292492" cy="2133600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0" y="3842424"/>
              <a:ext cx="2292492" cy="21336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9508" y="3841380"/>
              <a:ext cx="2292492" cy="2133600"/>
            </a:xfrm>
            <a:prstGeom prst="rect">
              <a:avLst/>
            </a:prstGeom>
          </p:spPr>
        </p:pic>
        <p:sp>
          <p:nvSpPr>
            <p:cNvPr id="13" name="자유형 12"/>
            <p:cNvSpPr/>
            <p:nvPr/>
          </p:nvSpPr>
          <p:spPr bwMode="auto">
            <a:xfrm>
              <a:off x="2006209" y="4984380"/>
              <a:ext cx="1117992" cy="1067322"/>
            </a:xfrm>
            <a:custGeom>
              <a:avLst/>
              <a:gdLst>
                <a:gd name="connsiteX0" fmla="*/ 1947285 w 2109551"/>
                <a:gd name="connsiteY0" fmla="*/ 1113 h 1910753"/>
                <a:gd name="connsiteX1" fmla="*/ 1125249 w 2109551"/>
                <a:gd name="connsiteY1" fmla="*/ 232022 h 1910753"/>
                <a:gd name="connsiteX2" fmla="*/ 1014412 w 2109551"/>
                <a:gd name="connsiteY2" fmla="*/ 813913 h 1910753"/>
                <a:gd name="connsiteX3" fmla="*/ 478703 w 2109551"/>
                <a:gd name="connsiteY3" fmla="*/ 1091004 h 1910753"/>
                <a:gd name="connsiteX4" fmla="*/ 81540 w 2109551"/>
                <a:gd name="connsiteY4" fmla="*/ 1220313 h 1910753"/>
                <a:gd name="connsiteX5" fmla="*/ 44594 w 2109551"/>
                <a:gd name="connsiteY5" fmla="*/ 1709840 h 1910753"/>
                <a:gd name="connsiteX6" fmla="*/ 589540 w 2109551"/>
                <a:gd name="connsiteY6" fmla="*/ 1903804 h 1910753"/>
                <a:gd name="connsiteX7" fmla="*/ 1854922 w 2109551"/>
                <a:gd name="connsiteY7" fmla="*/ 1488168 h 1910753"/>
                <a:gd name="connsiteX8" fmla="*/ 2104303 w 2109551"/>
                <a:gd name="connsiteY8" fmla="*/ 222786 h 1910753"/>
                <a:gd name="connsiteX9" fmla="*/ 1947285 w 2109551"/>
                <a:gd name="connsiteY9" fmla="*/ 1113 h 191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9551" h="1910753">
                  <a:moveTo>
                    <a:pt x="1947285" y="1113"/>
                  </a:moveTo>
                  <a:cubicBezTo>
                    <a:pt x="1784109" y="2652"/>
                    <a:pt x="1280728" y="96555"/>
                    <a:pt x="1125249" y="232022"/>
                  </a:cubicBezTo>
                  <a:cubicBezTo>
                    <a:pt x="969770" y="367489"/>
                    <a:pt x="1122170" y="670749"/>
                    <a:pt x="1014412" y="813913"/>
                  </a:cubicBezTo>
                  <a:cubicBezTo>
                    <a:pt x="906654" y="957077"/>
                    <a:pt x="634182" y="1023271"/>
                    <a:pt x="478703" y="1091004"/>
                  </a:cubicBezTo>
                  <a:cubicBezTo>
                    <a:pt x="323224" y="1158737"/>
                    <a:pt x="153891" y="1117174"/>
                    <a:pt x="81540" y="1220313"/>
                  </a:cubicBezTo>
                  <a:cubicBezTo>
                    <a:pt x="9188" y="1323452"/>
                    <a:pt x="-40073" y="1595925"/>
                    <a:pt x="44594" y="1709840"/>
                  </a:cubicBezTo>
                  <a:cubicBezTo>
                    <a:pt x="129261" y="1823755"/>
                    <a:pt x="287819" y="1940749"/>
                    <a:pt x="589540" y="1903804"/>
                  </a:cubicBezTo>
                  <a:cubicBezTo>
                    <a:pt x="891261" y="1866859"/>
                    <a:pt x="1602461" y="1768338"/>
                    <a:pt x="1854922" y="1488168"/>
                  </a:cubicBezTo>
                  <a:cubicBezTo>
                    <a:pt x="2107383" y="1207998"/>
                    <a:pt x="2088909" y="467550"/>
                    <a:pt x="2104303" y="222786"/>
                  </a:cubicBezTo>
                  <a:cubicBezTo>
                    <a:pt x="2119697" y="-21978"/>
                    <a:pt x="2110461" y="-426"/>
                    <a:pt x="1947285" y="111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 bwMode="auto">
            <a:xfrm>
              <a:off x="1566656" y="4802246"/>
              <a:ext cx="648000" cy="946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직선 연결선 19"/>
            <p:cNvCxnSpPr/>
            <p:nvPr/>
          </p:nvCxnSpPr>
          <p:spPr bwMode="auto">
            <a:xfrm>
              <a:off x="1566656" y="4802246"/>
              <a:ext cx="1100344" cy="8133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직선 연결선 22"/>
            <p:cNvCxnSpPr/>
            <p:nvPr/>
          </p:nvCxnSpPr>
          <p:spPr bwMode="auto">
            <a:xfrm>
              <a:off x="1566656" y="4802246"/>
              <a:ext cx="1252744" cy="473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직선 연결선 26"/>
            <p:cNvCxnSpPr/>
            <p:nvPr/>
          </p:nvCxnSpPr>
          <p:spPr bwMode="auto">
            <a:xfrm>
              <a:off x="4232788" y="4804704"/>
              <a:ext cx="648000" cy="946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직선 연결선 27"/>
            <p:cNvCxnSpPr/>
            <p:nvPr/>
          </p:nvCxnSpPr>
          <p:spPr bwMode="auto">
            <a:xfrm>
              <a:off x="4245078" y="4793207"/>
              <a:ext cx="774000" cy="1198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직선 연결선 28"/>
            <p:cNvCxnSpPr/>
            <p:nvPr/>
          </p:nvCxnSpPr>
          <p:spPr bwMode="auto">
            <a:xfrm flipV="1">
              <a:off x="4240162" y="4264168"/>
              <a:ext cx="631722" cy="475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자유형 33"/>
            <p:cNvSpPr/>
            <p:nvPr/>
          </p:nvSpPr>
          <p:spPr bwMode="auto">
            <a:xfrm>
              <a:off x="4677697" y="4106816"/>
              <a:ext cx="617061" cy="1875538"/>
            </a:xfrm>
            <a:custGeom>
              <a:avLst/>
              <a:gdLst>
                <a:gd name="connsiteX0" fmla="*/ 260555 w 617061"/>
                <a:gd name="connsiteY0" fmla="*/ 35 h 1875538"/>
                <a:gd name="connsiteX1" fmla="*/ 159774 w 617061"/>
                <a:gd name="connsiteY1" fmla="*/ 4951 h 1875538"/>
                <a:gd name="connsiteX2" fmla="*/ 110613 w 617061"/>
                <a:gd name="connsiteY2" fmla="*/ 9867 h 1875538"/>
                <a:gd name="connsiteX3" fmla="*/ 103238 w 617061"/>
                <a:gd name="connsiteY3" fmla="*/ 14783 h 1875538"/>
                <a:gd name="connsiteX4" fmla="*/ 88490 w 617061"/>
                <a:gd name="connsiteY4" fmla="*/ 17241 h 1875538"/>
                <a:gd name="connsiteX5" fmla="*/ 78658 w 617061"/>
                <a:gd name="connsiteY5" fmla="*/ 19699 h 1875538"/>
                <a:gd name="connsiteX6" fmla="*/ 63909 w 617061"/>
                <a:gd name="connsiteY6" fmla="*/ 24616 h 1875538"/>
                <a:gd name="connsiteX7" fmla="*/ 49161 w 617061"/>
                <a:gd name="connsiteY7" fmla="*/ 29532 h 1875538"/>
                <a:gd name="connsiteX8" fmla="*/ 34413 w 617061"/>
                <a:gd name="connsiteY8" fmla="*/ 36906 h 1875538"/>
                <a:gd name="connsiteX9" fmla="*/ 19664 w 617061"/>
                <a:gd name="connsiteY9" fmla="*/ 41822 h 1875538"/>
                <a:gd name="connsiteX10" fmla="*/ 9832 w 617061"/>
                <a:gd name="connsiteY10" fmla="*/ 56570 h 1875538"/>
                <a:gd name="connsiteX11" fmla="*/ 4916 w 617061"/>
                <a:gd name="connsiteY11" fmla="*/ 71319 h 1875538"/>
                <a:gd name="connsiteX12" fmla="*/ 2458 w 617061"/>
                <a:gd name="connsiteY12" fmla="*/ 78693 h 1875538"/>
                <a:gd name="connsiteX13" fmla="*/ 0 w 617061"/>
                <a:gd name="connsiteY13" fmla="*/ 90983 h 1875538"/>
                <a:gd name="connsiteX14" fmla="*/ 2458 w 617061"/>
                <a:gd name="connsiteY14" fmla="*/ 130312 h 1875538"/>
                <a:gd name="connsiteX15" fmla="*/ 7374 w 617061"/>
                <a:gd name="connsiteY15" fmla="*/ 149977 h 1875538"/>
                <a:gd name="connsiteX16" fmla="*/ 9832 w 617061"/>
                <a:gd name="connsiteY16" fmla="*/ 159809 h 1875538"/>
                <a:gd name="connsiteX17" fmla="*/ 14748 w 617061"/>
                <a:gd name="connsiteY17" fmla="*/ 174558 h 1875538"/>
                <a:gd name="connsiteX18" fmla="*/ 17206 w 617061"/>
                <a:gd name="connsiteY18" fmla="*/ 184390 h 1875538"/>
                <a:gd name="connsiteX19" fmla="*/ 22122 w 617061"/>
                <a:gd name="connsiteY19" fmla="*/ 196680 h 1875538"/>
                <a:gd name="connsiteX20" fmla="*/ 27038 w 617061"/>
                <a:gd name="connsiteY20" fmla="*/ 218803 h 1875538"/>
                <a:gd name="connsiteX21" fmla="*/ 31955 w 617061"/>
                <a:gd name="connsiteY21" fmla="*/ 238467 h 1875538"/>
                <a:gd name="connsiteX22" fmla="*/ 36871 w 617061"/>
                <a:gd name="connsiteY22" fmla="*/ 253216 h 1875538"/>
                <a:gd name="connsiteX23" fmla="*/ 39329 w 617061"/>
                <a:gd name="connsiteY23" fmla="*/ 260590 h 1875538"/>
                <a:gd name="connsiteX24" fmla="*/ 44245 w 617061"/>
                <a:gd name="connsiteY24" fmla="*/ 280254 h 1875538"/>
                <a:gd name="connsiteX25" fmla="*/ 46703 w 617061"/>
                <a:gd name="connsiteY25" fmla="*/ 290087 h 1875538"/>
                <a:gd name="connsiteX26" fmla="*/ 58993 w 617061"/>
                <a:gd name="connsiteY26" fmla="*/ 326958 h 1875538"/>
                <a:gd name="connsiteX27" fmla="*/ 61451 w 617061"/>
                <a:gd name="connsiteY27" fmla="*/ 334332 h 1875538"/>
                <a:gd name="connsiteX28" fmla="*/ 63909 w 617061"/>
                <a:gd name="connsiteY28" fmla="*/ 341706 h 1875538"/>
                <a:gd name="connsiteX29" fmla="*/ 66368 w 617061"/>
                <a:gd name="connsiteY29" fmla="*/ 356454 h 1875538"/>
                <a:gd name="connsiteX30" fmla="*/ 71284 w 617061"/>
                <a:gd name="connsiteY30" fmla="*/ 373661 h 1875538"/>
                <a:gd name="connsiteX31" fmla="*/ 73742 w 617061"/>
                <a:gd name="connsiteY31" fmla="*/ 385951 h 1875538"/>
                <a:gd name="connsiteX32" fmla="*/ 76200 w 617061"/>
                <a:gd name="connsiteY32" fmla="*/ 395783 h 1875538"/>
                <a:gd name="connsiteX33" fmla="*/ 78658 w 617061"/>
                <a:gd name="connsiteY33" fmla="*/ 403158 h 1875538"/>
                <a:gd name="connsiteX34" fmla="*/ 81116 w 617061"/>
                <a:gd name="connsiteY34" fmla="*/ 415448 h 1875538"/>
                <a:gd name="connsiteX35" fmla="*/ 86032 w 617061"/>
                <a:gd name="connsiteY35" fmla="*/ 430196 h 1875538"/>
                <a:gd name="connsiteX36" fmla="*/ 88490 w 617061"/>
                <a:gd name="connsiteY36" fmla="*/ 442487 h 1875538"/>
                <a:gd name="connsiteX37" fmla="*/ 93406 w 617061"/>
                <a:gd name="connsiteY37" fmla="*/ 452319 h 1875538"/>
                <a:gd name="connsiteX38" fmla="*/ 95864 w 617061"/>
                <a:gd name="connsiteY38" fmla="*/ 462151 h 1875538"/>
                <a:gd name="connsiteX39" fmla="*/ 98322 w 617061"/>
                <a:gd name="connsiteY39" fmla="*/ 469525 h 1875538"/>
                <a:gd name="connsiteX40" fmla="*/ 100780 w 617061"/>
                <a:gd name="connsiteY40" fmla="*/ 486732 h 1875538"/>
                <a:gd name="connsiteX41" fmla="*/ 103238 w 617061"/>
                <a:gd name="connsiteY41" fmla="*/ 494106 h 1875538"/>
                <a:gd name="connsiteX42" fmla="*/ 105697 w 617061"/>
                <a:gd name="connsiteY42" fmla="*/ 503938 h 1875538"/>
                <a:gd name="connsiteX43" fmla="*/ 108155 w 617061"/>
                <a:gd name="connsiteY43" fmla="*/ 518687 h 1875538"/>
                <a:gd name="connsiteX44" fmla="*/ 113071 w 617061"/>
                <a:gd name="connsiteY44" fmla="*/ 533435 h 1875538"/>
                <a:gd name="connsiteX45" fmla="*/ 115529 w 617061"/>
                <a:gd name="connsiteY45" fmla="*/ 540809 h 1875538"/>
                <a:gd name="connsiteX46" fmla="*/ 122903 w 617061"/>
                <a:gd name="connsiteY46" fmla="*/ 575222 h 1875538"/>
                <a:gd name="connsiteX47" fmla="*/ 127819 w 617061"/>
                <a:gd name="connsiteY47" fmla="*/ 589970 h 1875538"/>
                <a:gd name="connsiteX48" fmla="*/ 132735 w 617061"/>
                <a:gd name="connsiteY48" fmla="*/ 614551 h 1875538"/>
                <a:gd name="connsiteX49" fmla="*/ 137651 w 617061"/>
                <a:gd name="connsiteY49" fmla="*/ 634216 h 1875538"/>
                <a:gd name="connsiteX50" fmla="*/ 140109 w 617061"/>
                <a:gd name="connsiteY50" fmla="*/ 671087 h 1875538"/>
                <a:gd name="connsiteX51" fmla="*/ 142568 w 617061"/>
                <a:gd name="connsiteY51" fmla="*/ 695667 h 1875538"/>
                <a:gd name="connsiteX52" fmla="*/ 140109 w 617061"/>
                <a:gd name="connsiteY52" fmla="*/ 818570 h 1875538"/>
                <a:gd name="connsiteX53" fmla="*/ 135193 w 617061"/>
                <a:gd name="connsiteY53" fmla="*/ 833319 h 1875538"/>
                <a:gd name="connsiteX54" fmla="*/ 125361 w 617061"/>
                <a:gd name="connsiteY54" fmla="*/ 857899 h 1875538"/>
                <a:gd name="connsiteX55" fmla="*/ 122903 w 617061"/>
                <a:gd name="connsiteY55" fmla="*/ 875106 h 1875538"/>
                <a:gd name="connsiteX56" fmla="*/ 120445 w 617061"/>
                <a:gd name="connsiteY56" fmla="*/ 882480 h 1875538"/>
                <a:gd name="connsiteX57" fmla="*/ 115529 w 617061"/>
                <a:gd name="connsiteY57" fmla="*/ 902145 h 1875538"/>
                <a:gd name="connsiteX58" fmla="*/ 110613 w 617061"/>
                <a:gd name="connsiteY58" fmla="*/ 916893 h 1875538"/>
                <a:gd name="connsiteX59" fmla="*/ 108155 w 617061"/>
                <a:gd name="connsiteY59" fmla="*/ 924267 h 1875538"/>
                <a:gd name="connsiteX60" fmla="*/ 103238 w 617061"/>
                <a:gd name="connsiteY60" fmla="*/ 929183 h 1875538"/>
                <a:gd name="connsiteX61" fmla="*/ 98322 w 617061"/>
                <a:gd name="connsiteY61" fmla="*/ 943932 h 1875538"/>
                <a:gd name="connsiteX62" fmla="*/ 93406 w 617061"/>
                <a:gd name="connsiteY62" fmla="*/ 963596 h 1875538"/>
                <a:gd name="connsiteX63" fmla="*/ 90948 w 617061"/>
                <a:gd name="connsiteY63" fmla="*/ 988177 h 1875538"/>
                <a:gd name="connsiteX64" fmla="*/ 86032 w 617061"/>
                <a:gd name="connsiteY64" fmla="*/ 1000467 h 1875538"/>
                <a:gd name="connsiteX65" fmla="*/ 78658 w 617061"/>
                <a:gd name="connsiteY65" fmla="*/ 1059461 h 1875538"/>
                <a:gd name="connsiteX66" fmla="*/ 71284 w 617061"/>
                <a:gd name="connsiteY66" fmla="*/ 1170074 h 1875538"/>
                <a:gd name="connsiteX67" fmla="*/ 66368 w 617061"/>
                <a:gd name="connsiteY67" fmla="*/ 1189738 h 1875538"/>
                <a:gd name="connsiteX68" fmla="*/ 61451 w 617061"/>
                <a:gd name="connsiteY68" fmla="*/ 1339680 h 1875538"/>
                <a:gd name="connsiteX69" fmla="*/ 56535 w 617061"/>
                <a:gd name="connsiteY69" fmla="*/ 1415880 h 1875538"/>
                <a:gd name="connsiteX70" fmla="*/ 56535 w 617061"/>
                <a:gd name="connsiteY70" fmla="*/ 1580570 h 1875538"/>
                <a:gd name="connsiteX71" fmla="*/ 58993 w 617061"/>
                <a:gd name="connsiteY71" fmla="*/ 1612525 h 1875538"/>
                <a:gd name="connsiteX72" fmla="*/ 63909 w 617061"/>
                <a:gd name="connsiteY72" fmla="*/ 1656770 h 1875538"/>
                <a:gd name="connsiteX73" fmla="*/ 66368 w 617061"/>
                <a:gd name="connsiteY73" fmla="*/ 1673977 h 1875538"/>
                <a:gd name="connsiteX74" fmla="*/ 68826 w 617061"/>
                <a:gd name="connsiteY74" fmla="*/ 1701016 h 1875538"/>
                <a:gd name="connsiteX75" fmla="*/ 71284 w 617061"/>
                <a:gd name="connsiteY75" fmla="*/ 1708390 h 1875538"/>
                <a:gd name="connsiteX76" fmla="*/ 76200 w 617061"/>
                <a:gd name="connsiteY76" fmla="*/ 1737887 h 1875538"/>
                <a:gd name="connsiteX77" fmla="*/ 78658 w 617061"/>
                <a:gd name="connsiteY77" fmla="*/ 1745261 h 1875538"/>
                <a:gd name="connsiteX78" fmla="*/ 83574 w 617061"/>
                <a:gd name="connsiteY78" fmla="*/ 1764925 h 1875538"/>
                <a:gd name="connsiteX79" fmla="*/ 90948 w 617061"/>
                <a:gd name="connsiteY79" fmla="*/ 1787048 h 1875538"/>
                <a:gd name="connsiteX80" fmla="*/ 98322 w 617061"/>
                <a:gd name="connsiteY80" fmla="*/ 1801796 h 1875538"/>
                <a:gd name="connsiteX81" fmla="*/ 120445 w 617061"/>
                <a:gd name="connsiteY81" fmla="*/ 1811629 h 1875538"/>
                <a:gd name="connsiteX82" fmla="*/ 179438 w 617061"/>
                <a:gd name="connsiteY82" fmla="*/ 1841125 h 1875538"/>
                <a:gd name="connsiteX83" fmla="*/ 208935 w 617061"/>
                <a:gd name="connsiteY83" fmla="*/ 1853416 h 1875538"/>
                <a:gd name="connsiteX84" fmla="*/ 243348 w 617061"/>
                <a:gd name="connsiteY84" fmla="*/ 1863248 h 1875538"/>
                <a:gd name="connsiteX85" fmla="*/ 250722 w 617061"/>
                <a:gd name="connsiteY85" fmla="*/ 1868164 h 1875538"/>
                <a:gd name="connsiteX86" fmla="*/ 292509 w 617061"/>
                <a:gd name="connsiteY86" fmla="*/ 1873080 h 1875538"/>
                <a:gd name="connsiteX87" fmla="*/ 317090 w 617061"/>
                <a:gd name="connsiteY87" fmla="*/ 1875538 h 1875538"/>
                <a:gd name="connsiteX88" fmla="*/ 356419 w 617061"/>
                <a:gd name="connsiteY88" fmla="*/ 1873080 h 1875538"/>
                <a:gd name="connsiteX89" fmla="*/ 363793 w 617061"/>
                <a:gd name="connsiteY89" fmla="*/ 1870622 h 1875538"/>
                <a:gd name="connsiteX90" fmla="*/ 390832 w 617061"/>
                <a:gd name="connsiteY90" fmla="*/ 1865706 h 1875538"/>
                <a:gd name="connsiteX91" fmla="*/ 398206 w 617061"/>
                <a:gd name="connsiteY91" fmla="*/ 1860790 h 1875538"/>
                <a:gd name="connsiteX92" fmla="*/ 405580 w 617061"/>
                <a:gd name="connsiteY92" fmla="*/ 1858332 h 1875538"/>
                <a:gd name="connsiteX93" fmla="*/ 410497 w 617061"/>
                <a:gd name="connsiteY93" fmla="*/ 1853416 h 1875538"/>
                <a:gd name="connsiteX94" fmla="*/ 425245 w 617061"/>
                <a:gd name="connsiteY94" fmla="*/ 1850958 h 1875538"/>
                <a:gd name="connsiteX95" fmla="*/ 444909 w 617061"/>
                <a:gd name="connsiteY95" fmla="*/ 1841125 h 1875538"/>
                <a:gd name="connsiteX96" fmla="*/ 449826 w 617061"/>
                <a:gd name="connsiteY96" fmla="*/ 1833751 h 1875538"/>
                <a:gd name="connsiteX97" fmla="*/ 459658 w 617061"/>
                <a:gd name="connsiteY97" fmla="*/ 1811629 h 1875538"/>
                <a:gd name="connsiteX98" fmla="*/ 464574 w 617061"/>
                <a:gd name="connsiteY98" fmla="*/ 1799338 h 1875538"/>
                <a:gd name="connsiteX99" fmla="*/ 476864 w 617061"/>
                <a:gd name="connsiteY99" fmla="*/ 1784590 h 1875538"/>
                <a:gd name="connsiteX100" fmla="*/ 481780 w 617061"/>
                <a:gd name="connsiteY100" fmla="*/ 1767383 h 1875538"/>
                <a:gd name="connsiteX101" fmla="*/ 486697 w 617061"/>
                <a:gd name="connsiteY101" fmla="*/ 1757551 h 1875538"/>
                <a:gd name="connsiteX102" fmla="*/ 489155 w 617061"/>
                <a:gd name="connsiteY102" fmla="*/ 1747719 h 1875538"/>
                <a:gd name="connsiteX103" fmla="*/ 494071 w 617061"/>
                <a:gd name="connsiteY103" fmla="*/ 1720680 h 1875538"/>
                <a:gd name="connsiteX104" fmla="*/ 496529 w 617061"/>
                <a:gd name="connsiteY104" fmla="*/ 1691183 h 1875538"/>
                <a:gd name="connsiteX105" fmla="*/ 501445 w 617061"/>
                <a:gd name="connsiteY105" fmla="*/ 1666603 h 1875538"/>
                <a:gd name="connsiteX106" fmla="*/ 506361 w 617061"/>
                <a:gd name="connsiteY106" fmla="*/ 1632190 h 1875538"/>
                <a:gd name="connsiteX107" fmla="*/ 508819 w 617061"/>
                <a:gd name="connsiteY107" fmla="*/ 1617441 h 1875538"/>
                <a:gd name="connsiteX108" fmla="*/ 513735 w 617061"/>
                <a:gd name="connsiteY108" fmla="*/ 1583029 h 1875538"/>
                <a:gd name="connsiteX109" fmla="*/ 516193 w 617061"/>
                <a:gd name="connsiteY109" fmla="*/ 1504370 h 1875538"/>
                <a:gd name="connsiteX110" fmla="*/ 518651 w 617061"/>
                <a:gd name="connsiteY110" fmla="*/ 1479790 h 1875538"/>
                <a:gd name="connsiteX111" fmla="*/ 521109 w 617061"/>
                <a:gd name="connsiteY111" fmla="*/ 1391299 h 1875538"/>
                <a:gd name="connsiteX112" fmla="*/ 523568 w 617061"/>
                <a:gd name="connsiteY112" fmla="*/ 1366719 h 1875538"/>
                <a:gd name="connsiteX113" fmla="*/ 528484 w 617061"/>
                <a:gd name="connsiteY113" fmla="*/ 1295435 h 1875538"/>
                <a:gd name="connsiteX114" fmla="*/ 538316 w 617061"/>
                <a:gd name="connsiteY114" fmla="*/ 1243816 h 1875538"/>
                <a:gd name="connsiteX115" fmla="*/ 545690 w 617061"/>
                <a:gd name="connsiteY115" fmla="*/ 1187280 h 1875538"/>
                <a:gd name="connsiteX116" fmla="*/ 548148 w 617061"/>
                <a:gd name="connsiteY116" fmla="*/ 1172532 h 1875538"/>
                <a:gd name="connsiteX117" fmla="*/ 553064 w 617061"/>
                <a:gd name="connsiteY117" fmla="*/ 1157783 h 1875538"/>
                <a:gd name="connsiteX118" fmla="*/ 557980 w 617061"/>
                <a:gd name="connsiteY118" fmla="*/ 1135661 h 1875538"/>
                <a:gd name="connsiteX119" fmla="*/ 565355 w 617061"/>
                <a:gd name="connsiteY119" fmla="*/ 1115996 h 1875538"/>
                <a:gd name="connsiteX120" fmla="*/ 572729 w 617061"/>
                <a:gd name="connsiteY120" fmla="*/ 1074209 h 1875538"/>
                <a:gd name="connsiteX121" fmla="*/ 575187 w 617061"/>
                <a:gd name="connsiteY121" fmla="*/ 1066835 h 1875538"/>
                <a:gd name="connsiteX122" fmla="*/ 577645 w 617061"/>
                <a:gd name="connsiteY122" fmla="*/ 1052087 h 1875538"/>
                <a:gd name="connsiteX123" fmla="*/ 587477 w 617061"/>
                <a:gd name="connsiteY123" fmla="*/ 998009 h 1875538"/>
                <a:gd name="connsiteX124" fmla="*/ 592393 w 617061"/>
                <a:gd name="connsiteY124" fmla="*/ 973429 h 1875538"/>
                <a:gd name="connsiteX125" fmla="*/ 597309 w 617061"/>
                <a:gd name="connsiteY125" fmla="*/ 916893 h 1875538"/>
                <a:gd name="connsiteX126" fmla="*/ 599768 w 617061"/>
                <a:gd name="connsiteY126" fmla="*/ 899687 h 1875538"/>
                <a:gd name="connsiteX127" fmla="*/ 604684 w 617061"/>
                <a:gd name="connsiteY127" fmla="*/ 845609 h 1875538"/>
                <a:gd name="connsiteX128" fmla="*/ 607142 w 617061"/>
                <a:gd name="connsiteY128" fmla="*/ 823487 h 1875538"/>
                <a:gd name="connsiteX129" fmla="*/ 612058 w 617061"/>
                <a:gd name="connsiteY129" fmla="*/ 774325 h 1875538"/>
                <a:gd name="connsiteX130" fmla="*/ 614516 w 617061"/>
                <a:gd name="connsiteY130" fmla="*/ 722706 h 1875538"/>
                <a:gd name="connsiteX131" fmla="*/ 616974 w 617061"/>
                <a:gd name="connsiteY131" fmla="*/ 680919 h 1875538"/>
                <a:gd name="connsiteX132" fmla="*/ 614516 w 617061"/>
                <a:gd name="connsiteY132" fmla="*/ 459693 h 1875538"/>
                <a:gd name="connsiteX133" fmla="*/ 597309 w 617061"/>
                <a:gd name="connsiteY133" fmla="*/ 373661 h 1875538"/>
                <a:gd name="connsiteX134" fmla="*/ 582561 w 617061"/>
                <a:gd name="connsiteY134" fmla="*/ 309751 h 1875538"/>
                <a:gd name="connsiteX135" fmla="*/ 575187 w 617061"/>
                <a:gd name="connsiteY135" fmla="*/ 287629 h 1875538"/>
                <a:gd name="connsiteX136" fmla="*/ 570271 w 617061"/>
                <a:gd name="connsiteY136" fmla="*/ 265506 h 1875538"/>
                <a:gd name="connsiteX137" fmla="*/ 550606 w 617061"/>
                <a:gd name="connsiteY137" fmla="*/ 221261 h 1875538"/>
                <a:gd name="connsiteX138" fmla="*/ 538316 w 617061"/>
                <a:gd name="connsiteY138" fmla="*/ 199138 h 1875538"/>
                <a:gd name="connsiteX139" fmla="*/ 533400 w 617061"/>
                <a:gd name="connsiteY139" fmla="*/ 174558 h 1875538"/>
                <a:gd name="connsiteX140" fmla="*/ 518651 w 617061"/>
                <a:gd name="connsiteY140" fmla="*/ 152435 h 1875538"/>
                <a:gd name="connsiteX141" fmla="*/ 513735 w 617061"/>
                <a:gd name="connsiteY141" fmla="*/ 145061 h 1875538"/>
                <a:gd name="connsiteX142" fmla="*/ 503903 w 617061"/>
                <a:gd name="connsiteY142" fmla="*/ 135229 h 1875538"/>
                <a:gd name="connsiteX143" fmla="*/ 496529 w 617061"/>
                <a:gd name="connsiteY143" fmla="*/ 125396 h 1875538"/>
                <a:gd name="connsiteX144" fmla="*/ 479322 w 617061"/>
                <a:gd name="connsiteY144" fmla="*/ 113106 h 1875538"/>
                <a:gd name="connsiteX145" fmla="*/ 462116 w 617061"/>
                <a:gd name="connsiteY145" fmla="*/ 95899 h 1875538"/>
                <a:gd name="connsiteX146" fmla="*/ 437535 w 617061"/>
                <a:gd name="connsiteY146" fmla="*/ 78693 h 1875538"/>
                <a:gd name="connsiteX147" fmla="*/ 430161 w 617061"/>
                <a:gd name="connsiteY147" fmla="*/ 73777 h 1875538"/>
                <a:gd name="connsiteX148" fmla="*/ 422787 w 617061"/>
                <a:gd name="connsiteY148" fmla="*/ 66403 h 1875538"/>
                <a:gd name="connsiteX149" fmla="*/ 415413 w 617061"/>
                <a:gd name="connsiteY149" fmla="*/ 63945 h 1875538"/>
                <a:gd name="connsiteX150" fmla="*/ 398206 w 617061"/>
                <a:gd name="connsiteY150" fmla="*/ 56570 h 1875538"/>
                <a:gd name="connsiteX151" fmla="*/ 383458 w 617061"/>
                <a:gd name="connsiteY151" fmla="*/ 51654 h 1875538"/>
                <a:gd name="connsiteX152" fmla="*/ 371168 w 617061"/>
                <a:gd name="connsiteY152" fmla="*/ 44280 h 1875538"/>
                <a:gd name="connsiteX153" fmla="*/ 331838 w 617061"/>
                <a:gd name="connsiteY153" fmla="*/ 34448 h 1875538"/>
                <a:gd name="connsiteX154" fmla="*/ 314632 w 617061"/>
                <a:gd name="connsiteY154" fmla="*/ 29532 h 1875538"/>
                <a:gd name="connsiteX155" fmla="*/ 297426 w 617061"/>
                <a:gd name="connsiteY155" fmla="*/ 19699 h 1875538"/>
                <a:gd name="connsiteX156" fmla="*/ 290051 w 617061"/>
                <a:gd name="connsiteY156" fmla="*/ 17241 h 1875538"/>
                <a:gd name="connsiteX157" fmla="*/ 272845 w 617061"/>
                <a:gd name="connsiteY157" fmla="*/ 7409 h 1875538"/>
                <a:gd name="connsiteX158" fmla="*/ 260555 w 617061"/>
                <a:gd name="connsiteY158" fmla="*/ 35 h 187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17061" h="1875538">
                  <a:moveTo>
                    <a:pt x="260555" y="35"/>
                  </a:moveTo>
                  <a:cubicBezTo>
                    <a:pt x="241710" y="-375"/>
                    <a:pt x="189666" y="2890"/>
                    <a:pt x="159774" y="4951"/>
                  </a:cubicBezTo>
                  <a:cubicBezTo>
                    <a:pt x="143269" y="6089"/>
                    <a:pt x="127036" y="8042"/>
                    <a:pt x="110613" y="9867"/>
                  </a:cubicBezTo>
                  <a:cubicBezTo>
                    <a:pt x="108155" y="11506"/>
                    <a:pt x="106041" y="13849"/>
                    <a:pt x="103238" y="14783"/>
                  </a:cubicBezTo>
                  <a:cubicBezTo>
                    <a:pt x="98510" y="16359"/>
                    <a:pt x="93377" y="16264"/>
                    <a:pt x="88490" y="17241"/>
                  </a:cubicBezTo>
                  <a:cubicBezTo>
                    <a:pt x="85177" y="17904"/>
                    <a:pt x="81894" y="18728"/>
                    <a:pt x="78658" y="19699"/>
                  </a:cubicBezTo>
                  <a:cubicBezTo>
                    <a:pt x="73694" y="21188"/>
                    <a:pt x="68825" y="22977"/>
                    <a:pt x="63909" y="24616"/>
                  </a:cubicBezTo>
                  <a:lnTo>
                    <a:pt x="49161" y="29532"/>
                  </a:lnTo>
                  <a:cubicBezTo>
                    <a:pt x="22264" y="38498"/>
                    <a:pt x="63008" y="24198"/>
                    <a:pt x="34413" y="36906"/>
                  </a:cubicBezTo>
                  <a:cubicBezTo>
                    <a:pt x="29677" y="39011"/>
                    <a:pt x="19664" y="41822"/>
                    <a:pt x="19664" y="41822"/>
                  </a:cubicBezTo>
                  <a:cubicBezTo>
                    <a:pt x="16387" y="46738"/>
                    <a:pt x="11700" y="50965"/>
                    <a:pt x="9832" y="56570"/>
                  </a:cubicBezTo>
                  <a:lnTo>
                    <a:pt x="4916" y="71319"/>
                  </a:lnTo>
                  <a:cubicBezTo>
                    <a:pt x="4097" y="73777"/>
                    <a:pt x="2966" y="76152"/>
                    <a:pt x="2458" y="78693"/>
                  </a:cubicBezTo>
                  <a:lnTo>
                    <a:pt x="0" y="90983"/>
                  </a:lnTo>
                  <a:cubicBezTo>
                    <a:pt x="819" y="104093"/>
                    <a:pt x="1213" y="117236"/>
                    <a:pt x="2458" y="130312"/>
                  </a:cubicBezTo>
                  <a:cubicBezTo>
                    <a:pt x="3529" y="141558"/>
                    <a:pt x="4770" y="140863"/>
                    <a:pt x="7374" y="149977"/>
                  </a:cubicBezTo>
                  <a:cubicBezTo>
                    <a:pt x="8302" y="153225"/>
                    <a:pt x="8861" y="156573"/>
                    <a:pt x="9832" y="159809"/>
                  </a:cubicBezTo>
                  <a:cubicBezTo>
                    <a:pt x="11321" y="164773"/>
                    <a:pt x="13491" y="169530"/>
                    <a:pt x="14748" y="174558"/>
                  </a:cubicBezTo>
                  <a:cubicBezTo>
                    <a:pt x="15567" y="177835"/>
                    <a:pt x="16138" y="181185"/>
                    <a:pt x="17206" y="184390"/>
                  </a:cubicBezTo>
                  <a:cubicBezTo>
                    <a:pt x="18601" y="188576"/>
                    <a:pt x="20483" y="192583"/>
                    <a:pt x="22122" y="196680"/>
                  </a:cubicBezTo>
                  <a:cubicBezTo>
                    <a:pt x="27221" y="227274"/>
                    <a:pt x="21853" y="199792"/>
                    <a:pt x="27038" y="218803"/>
                  </a:cubicBezTo>
                  <a:cubicBezTo>
                    <a:pt x="28816" y="225321"/>
                    <a:pt x="29819" y="232057"/>
                    <a:pt x="31955" y="238467"/>
                  </a:cubicBezTo>
                  <a:lnTo>
                    <a:pt x="36871" y="253216"/>
                  </a:lnTo>
                  <a:cubicBezTo>
                    <a:pt x="37690" y="255674"/>
                    <a:pt x="38701" y="258076"/>
                    <a:pt x="39329" y="260590"/>
                  </a:cubicBezTo>
                  <a:lnTo>
                    <a:pt x="44245" y="280254"/>
                  </a:lnTo>
                  <a:cubicBezTo>
                    <a:pt x="45064" y="283532"/>
                    <a:pt x="45635" y="286882"/>
                    <a:pt x="46703" y="290087"/>
                  </a:cubicBezTo>
                  <a:lnTo>
                    <a:pt x="58993" y="326958"/>
                  </a:lnTo>
                  <a:lnTo>
                    <a:pt x="61451" y="334332"/>
                  </a:lnTo>
                  <a:cubicBezTo>
                    <a:pt x="62270" y="336790"/>
                    <a:pt x="63483" y="339150"/>
                    <a:pt x="63909" y="341706"/>
                  </a:cubicBezTo>
                  <a:cubicBezTo>
                    <a:pt x="64729" y="346622"/>
                    <a:pt x="65390" y="351567"/>
                    <a:pt x="66368" y="356454"/>
                  </a:cubicBezTo>
                  <a:cubicBezTo>
                    <a:pt x="70971" y="379467"/>
                    <a:pt x="66594" y="354902"/>
                    <a:pt x="71284" y="373661"/>
                  </a:cubicBezTo>
                  <a:cubicBezTo>
                    <a:pt x="72297" y="377714"/>
                    <a:pt x="72836" y="381873"/>
                    <a:pt x="73742" y="385951"/>
                  </a:cubicBezTo>
                  <a:cubicBezTo>
                    <a:pt x="74475" y="389249"/>
                    <a:pt x="75272" y="392535"/>
                    <a:pt x="76200" y="395783"/>
                  </a:cubicBezTo>
                  <a:cubicBezTo>
                    <a:pt x="76912" y="398275"/>
                    <a:pt x="78030" y="400644"/>
                    <a:pt x="78658" y="403158"/>
                  </a:cubicBezTo>
                  <a:cubicBezTo>
                    <a:pt x="79671" y="407211"/>
                    <a:pt x="80017" y="411417"/>
                    <a:pt x="81116" y="415448"/>
                  </a:cubicBezTo>
                  <a:cubicBezTo>
                    <a:pt x="82479" y="420447"/>
                    <a:pt x="85016" y="425115"/>
                    <a:pt x="86032" y="430196"/>
                  </a:cubicBezTo>
                  <a:cubicBezTo>
                    <a:pt x="86851" y="434293"/>
                    <a:pt x="87169" y="438523"/>
                    <a:pt x="88490" y="442487"/>
                  </a:cubicBezTo>
                  <a:cubicBezTo>
                    <a:pt x="89649" y="445963"/>
                    <a:pt x="92119" y="448888"/>
                    <a:pt x="93406" y="452319"/>
                  </a:cubicBezTo>
                  <a:cubicBezTo>
                    <a:pt x="94592" y="455482"/>
                    <a:pt x="94936" y="458903"/>
                    <a:pt x="95864" y="462151"/>
                  </a:cubicBezTo>
                  <a:cubicBezTo>
                    <a:pt x="96576" y="464642"/>
                    <a:pt x="97503" y="467067"/>
                    <a:pt x="98322" y="469525"/>
                  </a:cubicBezTo>
                  <a:cubicBezTo>
                    <a:pt x="99141" y="475261"/>
                    <a:pt x="99644" y="481051"/>
                    <a:pt x="100780" y="486732"/>
                  </a:cubicBezTo>
                  <a:cubicBezTo>
                    <a:pt x="101288" y="489273"/>
                    <a:pt x="102526" y="491615"/>
                    <a:pt x="103238" y="494106"/>
                  </a:cubicBezTo>
                  <a:cubicBezTo>
                    <a:pt x="104166" y="497354"/>
                    <a:pt x="105034" y="500625"/>
                    <a:pt x="105697" y="503938"/>
                  </a:cubicBezTo>
                  <a:cubicBezTo>
                    <a:pt x="106675" y="508825"/>
                    <a:pt x="106946" y="513852"/>
                    <a:pt x="108155" y="518687"/>
                  </a:cubicBezTo>
                  <a:cubicBezTo>
                    <a:pt x="109412" y="523714"/>
                    <a:pt x="111432" y="528519"/>
                    <a:pt x="113071" y="533435"/>
                  </a:cubicBezTo>
                  <a:lnTo>
                    <a:pt x="115529" y="540809"/>
                  </a:lnTo>
                  <a:cubicBezTo>
                    <a:pt x="118630" y="565616"/>
                    <a:pt x="115898" y="554207"/>
                    <a:pt x="122903" y="575222"/>
                  </a:cubicBezTo>
                  <a:lnTo>
                    <a:pt x="127819" y="589970"/>
                  </a:lnTo>
                  <a:cubicBezTo>
                    <a:pt x="133841" y="632125"/>
                    <a:pt x="127015" y="591671"/>
                    <a:pt x="132735" y="614551"/>
                  </a:cubicBezTo>
                  <a:cubicBezTo>
                    <a:pt x="138669" y="638285"/>
                    <a:pt x="132031" y="617355"/>
                    <a:pt x="137651" y="634216"/>
                  </a:cubicBezTo>
                  <a:cubicBezTo>
                    <a:pt x="138470" y="646506"/>
                    <a:pt x="139127" y="658809"/>
                    <a:pt x="140109" y="671087"/>
                  </a:cubicBezTo>
                  <a:cubicBezTo>
                    <a:pt x="140766" y="679295"/>
                    <a:pt x="142568" y="687433"/>
                    <a:pt x="142568" y="695667"/>
                  </a:cubicBezTo>
                  <a:cubicBezTo>
                    <a:pt x="142568" y="736643"/>
                    <a:pt x="142301" y="777653"/>
                    <a:pt x="140109" y="818570"/>
                  </a:cubicBezTo>
                  <a:cubicBezTo>
                    <a:pt x="139832" y="823745"/>
                    <a:pt x="137511" y="828684"/>
                    <a:pt x="135193" y="833319"/>
                  </a:cubicBezTo>
                  <a:cubicBezTo>
                    <a:pt x="128952" y="845801"/>
                    <a:pt x="127527" y="845985"/>
                    <a:pt x="125361" y="857899"/>
                  </a:cubicBezTo>
                  <a:cubicBezTo>
                    <a:pt x="124325" y="863599"/>
                    <a:pt x="124039" y="869425"/>
                    <a:pt x="122903" y="875106"/>
                  </a:cubicBezTo>
                  <a:cubicBezTo>
                    <a:pt x="122395" y="877647"/>
                    <a:pt x="121127" y="879980"/>
                    <a:pt x="120445" y="882480"/>
                  </a:cubicBezTo>
                  <a:cubicBezTo>
                    <a:pt x="118667" y="888999"/>
                    <a:pt x="117666" y="895735"/>
                    <a:pt x="115529" y="902145"/>
                  </a:cubicBezTo>
                  <a:lnTo>
                    <a:pt x="110613" y="916893"/>
                  </a:lnTo>
                  <a:cubicBezTo>
                    <a:pt x="109794" y="919351"/>
                    <a:pt x="109987" y="922435"/>
                    <a:pt x="108155" y="924267"/>
                  </a:cubicBezTo>
                  <a:lnTo>
                    <a:pt x="103238" y="929183"/>
                  </a:lnTo>
                  <a:cubicBezTo>
                    <a:pt x="101599" y="934099"/>
                    <a:pt x="99579" y="938904"/>
                    <a:pt x="98322" y="943932"/>
                  </a:cubicBezTo>
                  <a:lnTo>
                    <a:pt x="93406" y="963596"/>
                  </a:lnTo>
                  <a:cubicBezTo>
                    <a:pt x="92587" y="971790"/>
                    <a:pt x="92563" y="980102"/>
                    <a:pt x="90948" y="988177"/>
                  </a:cubicBezTo>
                  <a:cubicBezTo>
                    <a:pt x="90083" y="992504"/>
                    <a:pt x="86628" y="996095"/>
                    <a:pt x="86032" y="1000467"/>
                  </a:cubicBezTo>
                  <a:cubicBezTo>
                    <a:pt x="76142" y="1072998"/>
                    <a:pt x="90435" y="1018240"/>
                    <a:pt x="78658" y="1059461"/>
                  </a:cubicBezTo>
                  <a:cubicBezTo>
                    <a:pt x="77554" y="1077133"/>
                    <a:pt x="71955" y="1168060"/>
                    <a:pt x="71284" y="1170074"/>
                  </a:cubicBezTo>
                  <a:cubicBezTo>
                    <a:pt x="67505" y="1181411"/>
                    <a:pt x="69334" y="1174907"/>
                    <a:pt x="66368" y="1189738"/>
                  </a:cubicBezTo>
                  <a:cubicBezTo>
                    <a:pt x="60279" y="1360159"/>
                    <a:pt x="67743" y="1147758"/>
                    <a:pt x="61451" y="1339680"/>
                  </a:cubicBezTo>
                  <a:cubicBezTo>
                    <a:pt x="59132" y="1410400"/>
                    <a:pt x="66226" y="1386806"/>
                    <a:pt x="56535" y="1415880"/>
                  </a:cubicBezTo>
                  <a:cubicBezTo>
                    <a:pt x="51562" y="1490474"/>
                    <a:pt x="52734" y="1457030"/>
                    <a:pt x="56535" y="1580570"/>
                  </a:cubicBezTo>
                  <a:cubicBezTo>
                    <a:pt x="56864" y="1591248"/>
                    <a:pt x="58232" y="1601869"/>
                    <a:pt x="58993" y="1612525"/>
                  </a:cubicBezTo>
                  <a:cubicBezTo>
                    <a:pt x="61862" y="1652699"/>
                    <a:pt x="57506" y="1637560"/>
                    <a:pt x="63909" y="1656770"/>
                  </a:cubicBezTo>
                  <a:cubicBezTo>
                    <a:pt x="64729" y="1662506"/>
                    <a:pt x="65728" y="1668219"/>
                    <a:pt x="66368" y="1673977"/>
                  </a:cubicBezTo>
                  <a:cubicBezTo>
                    <a:pt x="67368" y="1682972"/>
                    <a:pt x="67546" y="1692057"/>
                    <a:pt x="68826" y="1701016"/>
                  </a:cubicBezTo>
                  <a:cubicBezTo>
                    <a:pt x="69192" y="1703581"/>
                    <a:pt x="70776" y="1705849"/>
                    <a:pt x="71284" y="1708390"/>
                  </a:cubicBezTo>
                  <a:cubicBezTo>
                    <a:pt x="73239" y="1718164"/>
                    <a:pt x="73048" y="1728431"/>
                    <a:pt x="76200" y="1737887"/>
                  </a:cubicBezTo>
                  <a:cubicBezTo>
                    <a:pt x="77019" y="1740345"/>
                    <a:pt x="77976" y="1742761"/>
                    <a:pt x="78658" y="1745261"/>
                  </a:cubicBezTo>
                  <a:cubicBezTo>
                    <a:pt x="80436" y="1751779"/>
                    <a:pt x="81438" y="1758515"/>
                    <a:pt x="83574" y="1764925"/>
                  </a:cubicBezTo>
                  <a:lnTo>
                    <a:pt x="90948" y="1787048"/>
                  </a:lnTo>
                  <a:cubicBezTo>
                    <a:pt x="92947" y="1793045"/>
                    <a:pt x="93557" y="1797032"/>
                    <a:pt x="98322" y="1801796"/>
                  </a:cubicBezTo>
                  <a:cubicBezTo>
                    <a:pt x="105551" y="1809024"/>
                    <a:pt x="110714" y="1806764"/>
                    <a:pt x="120445" y="1811629"/>
                  </a:cubicBezTo>
                  <a:cubicBezTo>
                    <a:pt x="140109" y="1821461"/>
                    <a:pt x="159144" y="1832669"/>
                    <a:pt x="179438" y="1841125"/>
                  </a:cubicBezTo>
                  <a:cubicBezTo>
                    <a:pt x="189270" y="1845222"/>
                    <a:pt x="198925" y="1849776"/>
                    <a:pt x="208935" y="1853416"/>
                  </a:cubicBezTo>
                  <a:cubicBezTo>
                    <a:pt x="221171" y="1857865"/>
                    <a:pt x="231370" y="1860254"/>
                    <a:pt x="243348" y="1863248"/>
                  </a:cubicBezTo>
                  <a:cubicBezTo>
                    <a:pt x="245806" y="1864887"/>
                    <a:pt x="248080" y="1866843"/>
                    <a:pt x="250722" y="1868164"/>
                  </a:cubicBezTo>
                  <a:cubicBezTo>
                    <a:pt x="261930" y="1873768"/>
                    <a:pt x="286919" y="1872614"/>
                    <a:pt x="292509" y="1873080"/>
                  </a:cubicBezTo>
                  <a:cubicBezTo>
                    <a:pt x="300715" y="1873764"/>
                    <a:pt x="308896" y="1874719"/>
                    <a:pt x="317090" y="1875538"/>
                  </a:cubicBezTo>
                  <a:cubicBezTo>
                    <a:pt x="330200" y="1874719"/>
                    <a:pt x="343356" y="1874455"/>
                    <a:pt x="356419" y="1873080"/>
                  </a:cubicBezTo>
                  <a:cubicBezTo>
                    <a:pt x="358996" y="1872809"/>
                    <a:pt x="361260" y="1871165"/>
                    <a:pt x="363793" y="1870622"/>
                  </a:cubicBezTo>
                  <a:cubicBezTo>
                    <a:pt x="372750" y="1868703"/>
                    <a:pt x="381819" y="1867345"/>
                    <a:pt x="390832" y="1865706"/>
                  </a:cubicBezTo>
                  <a:cubicBezTo>
                    <a:pt x="393290" y="1864067"/>
                    <a:pt x="395564" y="1862111"/>
                    <a:pt x="398206" y="1860790"/>
                  </a:cubicBezTo>
                  <a:cubicBezTo>
                    <a:pt x="400523" y="1859631"/>
                    <a:pt x="403358" y="1859665"/>
                    <a:pt x="405580" y="1858332"/>
                  </a:cubicBezTo>
                  <a:cubicBezTo>
                    <a:pt x="407567" y="1857140"/>
                    <a:pt x="408327" y="1854230"/>
                    <a:pt x="410497" y="1853416"/>
                  </a:cubicBezTo>
                  <a:cubicBezTo>
                    <a:pt x="415164" y="1851666"/>
                    <a:pt x="420329" y="1851777"/>
                    <a:pt x="425245" y="1850958"/>
                  </a:cubicBezTo>
                  <a:cubicBezTo>
                    <a:pt x="431112" y="1848611"/>
                    <a:pt x="440000" y="1846033"/>
                    <a:pt x="444909" y="1841125"/>
                  </a:cubicBezTo>
                  <a:cubicBezTo>
                    <a:pt x="446998" y="1839036"/>
                    <a:pt x="448187" y="1836209"/>
                    <a:pt x="449826" y="1833751"/>
                  </a:cubicBezTo>
                  <a:cubicBezTo>
                    <a:pt x="455028" y="1818144"/>
                    <a:pt x="448991" y="1835097"/>
                    <a:pt x="459658" y="1811629"/>
                  </a:cubicBezTo>
                  <a:cubicBezTo>
                    <a:pt x="461484" y="1807612"/>
                    <a:pt x="462235" y="1803080"/>
                    <a:pt x="464574" y="1799338"/>
                  </a:cubicBezTo>
                  <a:cubicBezTo>
                    <a:pt x="478167" y="1777588"/>
                    <a:pt x="466510" y="1805298"/>
                    <a:pt x="476864" y="1784590"/>
                  </a:cubicBezTo>
                  <a:cubicBezTo>
                    <a:pt x="479837" y="1778645"/>
                    <a:pt x="479416" y="1773687"/>
                    <a:pt x="481780" y="1767383"/>
                  </a:cubicBezTo>
                  <a:cubicBezTo>
                    <a:pt x="483067" y="1763952"/>
                    <a:pt x="485058" y="1760828"/>
                    <a:pt x="486697" y="1757551"/>
                  </a:cubicBezTo>
                  <a:cubicBezTo>
                    <a:pt x="487516" y="1754274"/>
                    <a:pt x="488600" y="1751051"/>
                    <a:pt x="489155" y="1747719"/>
                  </a:cubicBezTo>
                  <a:cubicBezTo>
                    <a:pt x="493787" y="1719924"/>
                    <a:pt x="488797" y="1736501"/>
                    <a:pt x="494071" y="1720680"/>
                  </a:cubicBezTo>
                  <a:cubicBezTo>
                    <a:pt x="494890" y="1710848"/>
                    <a:pt x="495439" y="1700989"/>
                    <a:pt x="496529" y="1691183"/>
                  </a:cubicBezTo>
                  <a:cubicBezTo>
                    <a:pt x="498635" y="1672230"/>
                    <a:pt x="498393" y="1681862"/>
                    <a:pt x="501445" y="1666603"/>
                  </a:cubicBezTo>
                  <a:cubicBezTo>
                    <a:pt x="504377" y="1651943"/>
                    <a:pt x="504096" y="1648046"/>
                    <a:pt x="506361" y="1632190"/>
                  </a:cubicBezTo>
                  <a:cubicBezTo>
                    <a:pt x="507066" y="1627256"/>
                    <a:pt x="508080" y="1622370"/>
                    <a:pt x="508819" y="1617441"/>
                  </a:cubicBezTo>
                  <a:cubicBezTo>
                    <a:pt x="510538" y="1605982"/>
                    <a:pt x="513735" y="1583029"/>
                    <a:pt x="513735" y="1583029"/>
                  </a:cubicBezTo>
                  <a:cubicBezTo>
                    <a:pt x="514554" y="1556809"/>
                    <a:pt x="514945" y="1530573"/>
                    <a:pt x="516193" y="1504370"/>
                  </a:cubicBezTo>
                  <a:cubicBezTo>
                    <a:pt x="516585" y="1496145"/>
                    <a:pt x="518293" y="1488016"/>
                    <a:pt x="518651" y="1479790"/>
                  </a:cubicBezTo>
                  <a:cubicBezTo>
                    <a:pt x="519933" y="1450309"/>
                    <a:pt x="519827" y="1420780"/>
                    <a:pt x="521109" y="1391299"/>
                  </a:cubicBezTo>
                  <a:cubicBezTo>
                    <a:pt x="521467" y="1383073"/>
                    <a:pt x="522936" y="1374929"/>
                    <a:pt x="523568" y="1366719"/>
                  </a:cubicBezTo>
                  <a:cubicBezTo>
                    <a:pt x="525395" y="1342971"/>
                    <a:pt x="523317" y="1318686"/>
                    <a:pt x="528484" y="1295435"/>
                  </a:cubicBezTo>
                  <a:cubicBezTo>
                    <a:pt x="533695" y="1271984"/>
                    <a:pt x="534622" y="1269677"/>
                    <a:pt x="538316" y="1243816"/>
                  </a:cubicBezTo>
                  <a:cubicBezTo>
                    <a:pt x="545709" y="1192066"/>
                    <a:pt x="534016" y="1257322"/>
                    <a:pt x="545690" y="1187280"/>
                  </a:cubicBezTo>
                  <a:cubicBezTo>
                    <a:pt x="546509" y="1182364"/>
                    <a:pt x="546939" y="1177367"/>
                    <a:pt x="548148" y="1172532"/>
                  </a:cubicBezTo>
                  <a:cubicBezTo>
                    <a:pt x="549405" y="1167504"/>
                    <a:pt x="551729" y="1162790"/>
                    <a:pt x="553064" y="1157783"/>
                  </a:cubicBezTo>
                  <a:cubicBezTo>
                    <a:pt x="555010" y="1150484"/>
                    <a:pt x="555848" y="1142908"/>
                    <a:pt x="557980" y="1135661"/>
                  </a:cubicBezTo>
                  <a:cubicBezTo>
                    <a:pt x="559955" y="1128945"/>
                    <a:pt x="563380" y="1122712"/>
                    <a:pt x="565355" y="1115996"/>
                  </a:cubicBezTo>
                  <a:cubicBezTo>
                    <a:pt x="572999" y="1090007"/>
                    <a:pt x="568201" y="1099112"/>
                    <a:pt x="572729" y="1074209"/>
                  </a:cubicBezTo>
                  <a:cubicBezTo>
                    <a:pt x="573192" y="1071660"/>
                    <a:pt x="574625" y="1069364"/>
                    <a:pt x="575187" y="1066835"/>
                  </a:cubicBezTo>
                  <a:cubicBezTo>
                    <a:pt x="576268" y="1061970"/>
                    <a:pt x="576906" y="1057016"/>
                    <a:pt x="577645" y="1052087"/>
                  </a:cubicBezTo>
                  <a:cubicBezTo>
                    <a:pt x="587477" y="986539"/>
                    <a:pt x="577441" y="1043170"/>
                    <a:pt x="587477" y="998009"/>
                  </a:cubicBezTo>
                  <a:cubicBezTo>
                    <a:pt x="589290" y="989852"/>
                    <a:pt x="592393" y="973429"/>
                    <a:pt x="592393" y="973429"/>
                  </a:cubicBezTo>
                  <a:cubicBezTo>
                    <a:pt x="594032" y="954584"/>
                    <a:pt x="595427" y="935716"/>
                    <a:pt x="597309" y="916893"/>
                  </a:cubicBezTo>
                  <a:cubicBezTo>
                    <a:pt x="597886" y="911128"/>
                    <a:pt x="599172" y="905450"/>
                    <a:pt x="599768" y="899687"/>
                  </a:cubicBezTo>
                  <a:cubicBezTo>
                    <a:pt x="601631" y="881683"/>
                    <a:pt x="602685" y="863599"/>
                    <a:pt x="604684" y="845609"/>
                  </a:cubicBezTo>
                  <a:cubicBezTo>
                    <a:pt x="605503" y="838235"/>
                    <a:pt x="606439" y="830873"/>
                    <a:pt x="607142" y="823487"/>
                  </a:cubicBezTo>
                  <a:cubicBezTo>
                    <a:pt x="611953" y="772971"/>
                    <a:pt x="607168" y="813445"/>
                    <a:pt x="612058" y="774325"/>
                  </a:cubicBezTo>
                  <a:cubicBezTo>
                    <a:pt x="612877" y="757119"/>
                    <a:pt x="613611" y="739908"/>
                    <a:pt x="614516" y="722706"/>
                  </a:cubicBezTo>
                  <a:cubicBezTo>
                    <a:pt x="615249" y="708772"/>
                    <a:pt x="616974" y="694872"/>
                    <a:pt x="616974" y="680919"/>
                  </a:cubicBezTo>
                  <a:cubicBezTo>
                    <a:pt x="616974" y="607172"/>
                    <a:pt x="617776" y="533367"/>
                    <a:pt x="614516" y="459693"/>
                  </a:cubicBezTo>
                  <a:cubicBezTo>
                    <a:pt x="613159" y="429027"/>
                    <a:pt x="603913" y="402717"/>
                    <a:pt x="597309" y="373661"/>
                  </a:cubicBezTo>
                  <a:cubicBezTo>
                    <a:pt x="588053" y="332937"/>
                    <a:pt x="597152" y="361864"/>
                    <a:pt x="582561" y="309751"/>
                  </a:cubicBezTo>
                  <a:cubicBezTo>
                    <a:pt x="580465" y="302266"/>
                    <a:pt x="577267" y="295118"/>
                    <a:pt x="575187" y="287629"/>
                  </a:cubicBezTo>
                  <a:cubicBezTo>
                    <a:pt x="573165" y="280350"/>
                    <a:pt x="572402" y="272753"/>
                    <a:pt x="570271" y="265506"/>
                  </a:cubicBezTo>
                  <a:cubicBezTo>
                    <a:pt x="565227" y="248355"/>
                    <a:pt x="558771" y="237590"/>
                    <a:pt x="550606" y="221261"/>
                  </a:cubicBezTo>
                  <a:cubicBezTo>
                    <a:pt x="543551" y="207152"/>
                    <a:pt x="547578" y="214576"/>
                    <a:pt x="538316" y="199138"/>
                  </a:cubicBezTo>
                  <a:cubicBezTo>
                    <a:pt x="537825" y="195701"/>
                    <a:pt x="536647" y="180123"/>
                    <a:pt x="533400" y="174558"/>
                  </a:cubicBezTo>
                  <a:cubicBezTo>
                    <a:pt x="528934" y="166902"/>
                    <a:pt x="523567" y="159809"/>
                    <a:pt x="518651" y="152435"/>
                  </a:cubicBezTo>
                  <a:cubicBezTo>
                    <a:pt x="517012" y="149977"/>
                    <a:pt x="515824" y="147150"/>
                    <a:pt x="513735" y="145061"/>
                  </a:cubicBezTo>
                  <a:cubicBezTo>
                    <a:pt x="510458" y="141784"/>
                    <a:pt x="506955" y="138717"/>
                    <a:pt x="503903" y="135229"/>
                  </a:cubicBezTo>
                  <a:cubicBezTo>
                    <a:pt x="501205" y="132146"/>
                    <a:pt x="499574" y="128137"/>
                    <a:pt x="496529" y="125396"/>
                  </a:cubicBezTo>
                  <a:cubicBezTo>
                    <a:pt x="491290" y="120681"/>
                    <a:pt x="484674" y="117693"/>
                    <a:pt x="479322" y="113106"/>
                  </a:cubicBezTo>
                  <a:cubicBezTo>
                    <a:pt x="473164" y="107827"/>
                    <a:pt x="468761" y="100550"/>
                    <a:pt x="462116" y="95899"/>
                  </a:cubicBezTo>
                  <a:lnTo>
                    <a:pt x="437535" y="78693"/>
                  </a:lnTo>
                  <a:cubicBezTo>
                    <a:pt x="435106" y="77012"/>
                    <a:pt x="432250" y="75866"/>
                    <a:pt x="430161" y="73777"/>
                  </a:cubicBezTo>
                  <a:cubicBezTo>
                    <a:pt x="427703" y="71319"/>
                    <a:pt x="425679" y="68331"/>
                    <a:pt x="422787" y="66403"/>
                  </a:cubicBezTo>
                  <a:cubicBezTo>
                    <a:pt x="420631" y="64966"/>
                    <a:pt x="417819" y="64907"/>
                    <a:pt x="415413" y="63945"/>
                  </a:cubicBezTo>
                  <a:cubicBezTo>
                    <a:pt x="409619" y="61627"/>
                    <a:pt x="404030" y="58810"/>
                    <a:pt x="398206" y="56570"/>
                  </a:cubicBezTo>
                  <a:cubicBezTo>
                    <a:pt x="393370" y="54710"/>
                    <a:pt x="388175" y="53798"/>
                    <a:pt x="383458" y="51654"/>
                  </a:cubicBezTo>
                  <a:cubicBezTo>
                    <a:pt x="379109" y="49677"/>
                    <a:pt x="375559" y="46162"/>
                    <a:pt x="371168" y="44280"/>
                  </a:cubicBezTo>
                  <a:cubicBezTo>
                    <a:pt x="352755" y="36389"/>
                    <a:pt x="349878" y="37025"/>
                    <a:pt x="331838" y="34448"/>
                  </a:cubicBezTo>
                  <a:cubicBezTo>
                    <a:pt x="326103" y="32809"/>
                    <a:pt x="320238" y="31570"/>
                    <a:pt x="314632" y="29532"/>
                  </a:cubicBezTo>
                  <a:cubicBezTo>
                    <a:pt x="298824" y="23784"/>
                    <a:pt x="310537" y="26255"/>
                    <a:pt x="297426" y="19699"/>
                  </a:cubicBezTo>
                  <a:cubicBezTo>
                    <a:pt x="295108" y="18540"/>
                    <a:pt x="292509" y="18060"/>
                    <a:pt x="290051" y="17241"/>
                  </a:cubicBezTo>
                  <a:cubicBezTo>
                    <a:pt x="284657" y="13645"/>
                    <a:pt x="279082" y="9488"/>
                    <a:pt x="272845" y="7409"/>
                  </a:cubicBezTo>
                  <a:cubicBezTo>
                    <a:pt x="271290" y="6891"/>
                    <a:pt x="279400" y="445"/>
                    <a:pt x="260555" y="35"/>
                  </a:cubicBez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36" name="자유형 35"/>
            <p:cNvSpPr/>
            <p:nvPr/>
          </p:nvSpPr>
          <p:spPr bwMode="auto">
            <a:xfrm>
              <a:off x="7177833" y="3705363"/>
              <a:ext cx="597704" cy="773238"/>
            </a:xfrm>
            <a:custGeom>
              <a:avLst/>
              <a:gdLst>
                <a:gd name="connsiteX0" fmla="*/ 164406 w 597704"/>
                <a:gd name="connsiteY0" fmla="*/ 8198 h 773238"/>
                <a:gd name="connsiteX1" fmla="*/ 4632 w 597704"/>
                <a:gd name="connsiteY1" fmla="*/ 190094 h 773238"/>
                <a:gd name="connsiteX2" fmla="*/ 343844 w 597704"/>
                <a:gd name="connsiteY2" fmla="*/ 757907 h 773238"/>
                <a:gd name="connsiteX3" fmla="*/ 597025 w 597704"/>
                <a:gd name="connsiteY3" fmla="*/ 566178 h 773238"/>
                <a:gd name="connsiteX4" fmla="*/ 410212 w 597704"/>
                <a:gd name="connsiteY4" fmla="*/ 86856 h 773238"/>
                <a:gd name="connsiteX5" fmla="*/ 164406 w 597704"/>
                <a:gd name="connsiteY5" fmla="*/ 8198 h 77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704" h="773238">
                  <a:moveTo>
                    <a:pt x="164406" y="8198"/>
                  </a:moveTo>
                  <a:cubicBezTo>
                    <a:pt x="96809" y="25404"/>
                    <a:pt x="-25274" y="65143"/>
                    <a:pt x="4632" y="190094"/>
                  </a:cubicBezTo>
                  <a:cubicBezTo>
                    <a:pt x="34538" y="315046"/>
                    <a:pt x="245112" y="695226"/>
                    <a:pt x="343844" y="757907"/>
                  </a:cubicBezTo>
                  <a:cubicBezTo>
                    <a:pt x="442576" y="820588"/>
                    <a:pt x="585964" y="678020"/>
                    <a:pt x="597025" y="566178"/>
                  </a:cubicBezTo>
                  <a:cubicBezTo>
                    <a:pt x="608086" y="454336"/>
                    <a:pt x="481496" y="179853"/>
                    <a:pt x="410212" y="86856"/>
                  </a:cubicBezTo>
                  <a:cubicBezTo>
                    <a:pt x="338928" y="-6141"/>
                    <a:pt x="232003" y="-9008"/>
                    <a:pt x="164406" y="8198"/>
                  </a:cubicBezTo>
                  <a:close/>
                </a:path>
              </a:pathLst>
            </a:custGeom>
            <a:solidFill>
              <a:srgbClr val="A8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41" name="직선 연결선 40"/>
            <p:cNvCxnSpPr/>
            <p:nvPr/>
          </p:nvCxnSpPr>
          <p:spPr bwMode="auto">
            <a:xfrm flipV="1">
              <a:off x="6873033" y="4264168"/>
              <a:ext cx="670767" cy="466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C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직선 연결선 43"/>
            <p:cNvCxnSpPr/>
            <p:nvPr/>
          </p:nvCxnSpPr>
          <p:spPr bwMode="auto">
            <a:xfrm flipV="1">
              <a:off x="6873033" y="3950370"/>
              <a:ext cx="475394" cy="77999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C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직선 연결선 47"/>
            <p:cNvCxnSpPr/>
            <p:nvPr/>
          </p:nvCxnSpPr>
          <p:spPr bwMode="auto">
            <a:xfrm flipV="1">
              <a:off x="6154111" y="4793207"/>
              <a:ext cx="678868" cy="8361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C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직선 화살표 연결선 52"/>
            <p:cNvCxnSpPr/>
            <p:nvPr/>
          </p:nvCxnSpPr>
          <p:spPr bwMode="auto">
            <a:xfrm flipV="1">
              <a:off x="685800" y="6196751"/>
              <a:ext cx="7620000" cy="68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990600" y="6027474"/>
              <a:ext cx="176843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Good Suggestion</a:t>
              </a:r>
              <a:endParaRPr lang="ko-KR" alt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00800" y="6021036"/>
              <a:ext cx="1630575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Bad Suggestion</a:t>
              </a:r>
              <a:endParaRPr lang="ko-KR" altLang="en-US" dirty="0"/>
            </a:p>
          </p:txBody>
        </p:sp>
        <p:sp>
          <p:nvSpPr>
            <p:cNvPr id="56" name="타원 55"/>
            <p:cNvSpPr/>
            <p:nvPr/>
          </p:nvSpPr>
          <p:spPr bwMode="auto">
            <a:xfrm>
              <a:off x="5898731" y="5418977"/>
              <a:ext cx="535339" cy="520449"/>
            </a:xfrm>
            <a:prstGeom prst="ellipse">
              <a:avLst/>
            </a:prstGeom>
            <a:solidFill>
              <a:srgbClr val="A8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직사각형 14"/>
              <p:cNvSpPr/>
              <p:nvPr/>
            </p:nvSpPr>
            <p:spPr>
              <a:xfrm>
                <a:off x="4880787" y="1187965"/>
                <a:ext cx="2894750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9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9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9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ko-KR" altLang="en-US" sz="9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900" dirty="0" smtClean="0">
                    <a:solidFill>
                      <a:schemeClr val="tx1"/>
                    </a:solidFill>
                  </a:rPr>
                  <a:t>= Graph after recommendation</a:t>
                </a:r>
                <a:br>
                  <a:rPr lang="en-US" altLang="ko-KR" sz="9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en-US" altLang="ko-KR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ko-KR" altLang="en-US" sz="9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900" dirty="0" smtClean="0">
                    <a:solidFill>
                      <a:schemeClr val="tx1"/>
                    </a:solidFill>
                  </a:rPr>
                  <a:t>= Original graph</a:t>
                </a:r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직사각형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787" y="1187965"/>
                <a:ext cx="2894750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 bwMode="auto">
          <a:xfrm flipH="1">
            <a:off x="4575988" y="1450490"/>
            <a:ext cx="341381" cy="649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5371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371600"/>
                <a:ext cx="8229600" cy="472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/>
                <a:r>
                  <a:rPr lang="en-US" altLang="ko-KR" sz="2400" kern="0" dirty="0" smtClean="0"/>
                  <a:t>Computation cost for the global optimal solution</a:t>
                </a:r>
              </a:p>
              <a:p>
                <a:pPr lvl="1" defTabSz="914400" eaLnBrk="1" hangingPunct="1"/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ko-K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ko-KR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ko-KR" sz="2000" dirty="0" smtClean="0">
                    <a:solidFill>
                      <a:schemeClr val="tx1"/>
                    </a:solidFill>
                  </a:rPr>
                  <a:t> different combination for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000" dirty="0" smtClean="0">
                    <a:solidFill>
                      <a:schemeClr val="tx1"/>
                    </a:solidFill>
                  </a:rPr>
                  <a:t>-node suggestion</a:t>
                </a:r>
              </a:p>
              <a:p>
                <a:pPr lvl="1" defTabSz="914400" eaLnBrk="1" hangingPunct="1"/>
                <a:r>
                  <a:rPr lang="en-US" altLang="ko-KR" sz="2000" dirty="0" smtClean="0">
                    <a:solidFill>
                      <a:schemeClr val="tx1"/>
                    </a:solidFill>
                  </a:rPr>
                  <a:t>Exponential problem with a unknown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 defTabSz="914400" eaLnBrk="1" hangingPunct="1">
                  <a:buNone/>
                </a:pPr>
                <a:r>
                  <a:rPr lang="en-US" altLang="ko-KR" sz="2000" dirty="0" smtClean="0">
                    <a:solidFill>
                      <a:srgbClr val="006400"/>
                    </a:solidFill>
                    <a:latin typeface="+mj-lt"/>
                    <a:ea typeface="바탕" panose="02030600000101010101" pitchFamily="18" charset="-127"/>
                  </a:rPr>
                  <a:t>⇒</a:t>
                </a:r>
                <a:r>
                  <a:rPr lang="en-US" altLang="ko-KR" sz="2000" dirty="0" smtClean="0">
                    <a:latin typeface="+mj-lt"/>
                    <a:sym typeface="Symbol" panose="05050102010706020507" pitchFamily="18" charset="2"/>
                  </a:rPr>
                  <a:t> </a:t>
                </a:r>
                <a:r>
                  <a:rPr lang="en-US" altLang="ko-KR" sz="2000" dirty="0" smtClean="0">
                    <a:solidFill>
                      <a:srgbClr val="006400"/>
                    </a:solidFill>
                    <a:latin typeface="+mj-lt"/>
                  </a:rPr>
                  <a:t>Greedy Algorithm</a:t>
                </a:r>
                <a:endParaRPr lang="en-US" altLang="ko-KR" sz="1800" dirty="0" smtClean="0">
                  <a:solidFill>
                    <a:srgbClr val="006400"/>
                  </a:solidFill>
                </a:endParaRPr>
              </a:p>
              <a:p>
                <a:pPr defTabSz="914400" eaLnBrk="1" hangingPunct="1"/>
                <a:r>
                  <a:rPr lang="en-US" altLang="ko-KR" sz="2400" kern="0" dirty="0" smtClean="0"/>
                  <a:t>Large </a:t>
                </a:r>
                <a:r>
                  <a:rPr lang="en-US" altLang="ko-KR" sz="2400" kern="0" dirty="0"/>
                  <a:t>matrix inversion</a:t>
                </a:r>
              </a:p>
              <a:p>
                <a:pPr lvl="1" defTabSz="914400" eaLnBrk="1" hangingPunct="1"/>
                <a:r>
                  <a:rPr lang="en-US" altLang="ko-KR" sz="2000" kern="0" dirty="0" smtClean="0"/>
                  <a:t>Needed for computing influence(Katz centrality)</a:t>
                </a:r>
              </a:p>
              <a:p>
                <a:pPr lvl="1" defTabSz="914400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ker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800" kern="0">
                            <a:latin typeface="Cambria Math" panose="02040503050406030204" pitchFamily="18" charset="0"/>
                          </a:rPr>
                          <m:t>Katz</m:t>
                        </m:r>
                      </m:sub>
                    </m:sSub>
                    <m:d>
                      <m:dPr>
                        <m:ctrlPr>
                          <a:rPr lang="en-US" altLang="ko-KR" sz="18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800" ker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ko-KR" sz="1800" ker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altLang="ko-KR" sz="18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ko-KR" sz="1800" i="1" ker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1800" i="1" ker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ko-KR" sz="1800" i="1" ker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1800" i="1" ker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sz="1800" i="1" ker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ko-KR" sz="1800" i="1" ker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ko-KR" sz="1800" i="1" ker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o-KR" altLang="en-US" sz="1800" i="1" ker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ko-KR" sz="1800" i="1" ker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sz="1800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ko-KR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ko-KR" sz="1800" i="1" ker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800" i="1" ker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altLang="ko-KR" sz="1800" i="1" ker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b>
                                <m:r>
                                  <a:rPr lang="en-US" altLang="ko-KR" sz="1800" i="1" kern="0">
                                    <a:latin typeface="Cambria Math" panose="02040503050406030204" pitchFamily="18" charset="0"/>
                                  </a:rPr>
                                  <m:t>𝑠𝑡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altLang="ko-KR" sz="2000" kern="0" dirty="0"/>
                  <a:t>  ← </a:t>
                </a:r>
                <a:r>
                  <a:rPr lang="en-US" altLang="ko-KR" sz="2000" kern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ko-KR" sz="2000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000" b="0" i="1" kern="0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altLang="ko-KR" sz="2000" b="0" i="1" kern="0" dirty="0" smtClean="0">
                            <a:latin typeface="Cambria Math" panose="02040503050406030204" pitchFamily="18" charset="0"/>
                          </a:rPr>
                          <m:t>𝐾𝑎𝑡𝑧</m:t>
                        </m:r>
                      </m:sub>
                    </m:sSub>
                    <m:r>
                      <a:rPr lang="en-US" altLang="ko-KR" sz="2000" b="0" i="1" kern="0" dirty="0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ko-KR" sz="2000" b="0" i="1" kern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000" b="0" i="1" kern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0" i="1" kern="0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ko-KR" sz="2000" b="0" i="1" kern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sz="2000" b="0" i="1" kern="0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en-US" altLang="ko-KR" sz="2000" b="0" i="1" kern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b="0" i="1" kern="0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ko-KR" sz="2000" b="0" i="1" kern="0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ko-KR" sz="2000" b="0" i="1" kern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ko-KR" sz="2000" b="0" i="1" kern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000" b="0" i="1" kern="0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2000" b="0" i="1" kern="0" dirty="0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⃗"/>
                        <m:ctrlPr>
                          <a:rPr lang="en-US" altLang="ko-KR" sz="2000" i="1" kern="0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0" i="1" kern="0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endParaRPr lang="en-US" altLang="ko-KR" sz="2000" kern="0" dirty="0"/>
              </a:p>
              <a:p>
                <a:pPr marL="0" indent="0" defTabSz="914400" eaLnBrk="1" hangingPunct="1">
                  <a:buNone/>
                </a:pPr>
                <a:r>
                  <a:rPr lang="en-US" altLang="ko-KR" sz="2000" dirty="0">
                    <a:solidFill>
                      <a:srgbClr val="006400"/>
                    </a:solidFill>
                    <a:ea typeface="바탕" panose="02030600000101010101" pitchFamily="18" charset="-127"/>
                  </a:rPr>
                  <a:t>⇒</a:t>
                </a:r>
                <a:r>
                  <a:rPr lang="en-US" altLang="ko-KR" sz="2000" dirty="0">
                    <a:sym typeface="Symbol" panose="05050102010706020507" pitchFamily="18" charset="2"/>
                  </a:rPr>
                  <a:t> </a:t>
                </a:r>
                <a:r>
                  <a:rPr lang="en-US" altLang="ko-KR" sz="2000" dirty="0" smtClean="0">
                    <a:solidFill>
                      <a:srgbClr val="006400"/>
                    </a:solidFill>
                  </a:rPr>
                  <a:t>Approximation by Monte-Carlo simulation</a:t>
                </a:r>
                <a:endParaRPr lang="en-US" altLang="ko-KR" sz="2000" kern="0" dirty="0"/>
              </a:p>
              <a:p>
                <a:pPr defTabSz="914400" eaLnBrk="1" hangingPunct="1"/>
                <a:r>
                  <a:rPr lang="en-US" altLang="ko-KR" sz="2400" kern="0" dirty="0" smtClean="0"/>
                  <a:t>Computation overlap</a:t>
                </a:r>
                <a:endParaRPr lang="en-US" altLang="ko-KR" sz="2400" kern="0" dirty="0"/>
              </a:p>
              <a:p>
                <a:pPr lvl="1" defTabSz="914400" eaLnBrk="1" hangingPunct="1"/>
                <a:r>
                  <a:rPr lang="en-US" altLang="ko-KR" sz="2000" kern="0" dirty="0" smtClean="0"/>
                  <a:t>Occurred when computing influence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ko-KR" sz="2000" kern="0" dirty="0" smtClean="0"/>
              </a:p>
              <a:p>
                <a:pPr lvl="1" defTabSz="914400" eaLnBrk="1" hangingPunct="1"/>
                <a:r>
                  <a:rPr lang="en-US" altLang="ko-KR" sz="2000" strike="sngStrike" kern="0" dirty="0" smtClean="0"/>
                  <a:t>Another matrix inversion because of few more edges?</a:t>
                </a:r>
              </a:p>
              <a:p>
                <a:pPr marL="0" indent="0" defTabSz="914400" eaLnBrk="1" hangingPunct="1">
                  <a:buNone/>
                </a:pPr>
                <a:r>
                  <a:rPr lang="en-US" altLang="ko-KR" sz="2000" dirty="0" smtClean="0">
                    <a:solidFill>
                      <a:srgbClr val="006400"/>
                    </a:solidFill>
                    <a:ea typeface="바탕" panose="02030600000101010101" pitchFamily="18" charset="-127"/>
                  </a:rPr>
                  <a:t>⇒</a:t>
                </a:r>
                <a:r>
                  <a:rPr lang="en-US" altLang="ko-KR" sz="2000" dirty="0" smtClean="0">
                    <a:sym typeface="Symbol" panose="05050102010706020507" pitchFamily="18" charset="2"/>
                  </a:rPr>
                  <a:t> </a:t>
                </a:r>
                <a:r>
                  <a:rPr lang="en-US" altLang="ko-KR" sz="2000" dirty="0" smtClean="0">
                    <a:solidFill>
                      <a:srgbClr val="006400"/>
                    </a:solidFill>
                  </a:rPr>
                  <a:t>Incremental update of influence</a:t>
                </a:r>
                <a:endParaRPr lang="en-US" altLang="ko-KR" sz="2000" kern="0" dirty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1600"/>
                <a:ext cx="8229600" cy="4724400"/>
              </a:xfrm>
              <a:prstGeom prst="rect">
                <a:avLst/>
              </a:prstGeom>
              <a:blipFill rotWithShape="0">
                <a:blip r:embed="rId3"/>
                <a:stretch>
                  <a:fillRect l="-741" t="-903" b="-28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14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Major Difficulties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97837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15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Outline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Introduction</a:t>
            </a:r>
          </a:p>
          <a:p>
            <a:pPr eaLnBrk="1" hangingPunct="1"/>
            <a:r>
              <a:rPr lang="en-US" altLang="ko-KR" sz="2800" dirty="0" smtClean="0"/>
              <a:t>Our Model</a:t>
            </a:r>
          </a:p>
          <a:p>
            <a:pPr lvl="1" eaLnBrk="1" hangingPunct="1"/>
            <a:r>
              <a:rPr lang="en-US" altLang="ko-KR" sz="2400" dirty="0"/>
              <a:t>Information </a:t>
            </a:r>
            <a:r>
              <a:rPr lang="en-US" altLang="ko-KR" sz="2400" dirty="0" smtClean="0"/>
              <a:t>Propagation</a:t>
            </a:r>
          </a:p>
          <a:p>
            <a:pPr lvl="1" eaLnBrk="1" hangingPunct="1"/>
            <a:r>
              <a:rPr lang="en-US" altLang="ko-KR" sz="2400" dirty="0" smtClean="0"/>
              <a:t>Influence </a:t>
            </a:r>
            <a:r>
              <a:rPr lang="en-US" altLang="ko-KR" sz="2400" dirty="0"/>
              <a:t>&amp; </a:t>
            </a:r>
            <a:r>
              <a:rPr lang="en-US" altLang="ko-KR" sz="2400" dirty="0" smtClean="0"/>
              <a:t>Reluctance</a:t>
            </a:r>
          </a:p>
          <a:p>
            <a:pPr lvl="1" eaLnBrk="1" hangingPunct="1"/>
            <a:r>
              <a:rPr lang="en-US" altLang="ko-KR" sz="2400" dirty="0" smtClean="0"/>
              <a:t>K-node Suggestion Problem</a:t>
            </a:r>
          </a:p>
          <a:p>
            <a:pPr eaLnBrk="1" hangingPunct="1"/>
            <a:r>
              <a:rPr lang="en-US" altLang="ko-KR" sz="2800" dirty="0">
                <a:solidFill>
                  <a:srgbClr val="FF0000"/>
                </a:solidFill>
              </a:rPr>
              <a:t>Proposed </a:t>
            </a:r>
            <a:r>
              <a:rPr lang="en-US" altLang="ko-KR" sz="2800" dirty="0" smtClean="0">
                <a:solidFill>
                  <a:srgbClr val="FF0000"/>
                </a:solidFill>
              </a:rPr>
              <a:t>Algorithm</a:t>
            </a:r>
            <a:endParaRPr lang="en-US" altLang="ko-KR" sz="2800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ko-KR" sz="2400" dirty="0"/>
              <a:t>Candidate Reduction</a:t>
            </a:r>
          </a:p>
          <a:p>
            <a:pPr lvl="1" eaLnBrk="1" hangingPunct="1"/>
            <a:r>
              <a:rPr lang="en-US" altLang="ko-KR" sz="2400" dirty="0"/>
              <a:t>Approximation &amp; Incremental Update</a:t>
            </a:r>
          </a:p>
          <a:p>
            <a:pPr eaLnBrk="1" hangingPunct="1"/>
            <a:r>
              <a:rPr lang="en-US" altLang="ko-KR" sz="2800" dirty="0" smtClean="0"/>
              <a:t>Experiments</a:t>
            </a:r>
          </a:p>
          <a:p>
            <a:pPr eaLnBrk="1" hangingPunct="1"/>
            <a:r>
              <a:rPr lang="en-US" altLang="ko-KR" sz="2800" dirty="0" smtClean="0"/>
              <a:t>Conclusions</a:t>
            </a:r>
            <a:endParaRPr lang="en-US" altLang="ko-KR" sz="2400" dirty="0" smtClean="0"/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own Arrow 5"/>
          <p:cNvSpPr/>
          <p:nvPr/>
        </p:nvSpPr>
        <p:spPr>
          <a:xfrm rot="3852669">
            <a:off x="4094406" y="3822004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ko-KR" sz="2800" dirty="0" smtClean="0"/>
              <a:t>Procedure</a:t>
            </a:r>
            <a:endParaRPr lang="en-US" altLang="ko-KR" sz="2800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8348" y="1277565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ko-KR" sz="2800" dirty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 smtClean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/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29400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16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Baseline Greedy Algorithm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모서리가 둥근 직사각형 4"/>
              <p:cNvSpPr/>
              <p:nvPr/>
            </p:nvSpPr>
            <p:spPr bwMode="auto">
              <a:xfrm>
                <a:off x="1417773" y="3374810"/>
                <a:ext cx="1676400" cy="762000"/>
              </a:xfrm>
              <a:prstGeom prst="roundRect">
                <a:avLst/>
              </a:prstGeom>
              <a:solidFill>
                <a:srgbClr val="7DDD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on </a:t>
                </a:r>
                <a:endParaRPr lang="en-US" altLang="ko-KR" dirty="0">
                  <a:latin typeface="Arial" charset="0"/>
                </a:endParaRPr>
              </a:p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original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5" name="모서리가 둥근 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7773" y="3374810"/>
                <a:ext cx="1676400" cy="762000"/>
              </a:xfrm>
              <a:prstGeom prst="roundRect">
                <a:avLst/>
              </a:prstGeom>
              <a:blipFill rotWithShape="0">
                <a:blip r:embed="rId3"/>
                <a:stretch>
                  <a:fillRect r="-108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모서리가 둥근 직사각형 11"/>
              <p:cNvSpPr/>
              <p:nvPr/>
            </p:nvSpPr>
            <p:spPr bwMode="auto">
              <a:xfrm>
                <a:off x="4237173" y="3376522"/>
                <a:ext cx="2209800" cy="762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Calculate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ko-KR" i="1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on </a:t>
                </a:r>
                <a:endParaRPr lang="en-US" altLang="ko-KR" dirty="0">
                  <a:latin typeface="Arial" charset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2" name="모서리가 둥근 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7173" y="3376522"/>
                <a:ext cx="2209800" cy="762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/>
          <p:cNvCxnSpPr>
            <a:stCxn id="5" idx="3"/>
            <a:endCxn id="12" idx="1"/>
          </p:cNvCxnSpPr>
          <p:nvPr/>
        </p:nvCxnSpPr>
        <p:spPr bwMode="auto">
          <a:xfrm>
            <a:off x="3094173" y="3755810"/>
            <a:ext cx="1143000" cy="17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모서리가 둥근 직사각형 15"/>
              <p:cNvSpPr/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For all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in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</a:p>
              <a:p>
                <a:pPr defTabSz="914400"/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Candidate set</a:t>
                </a:r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6" name="모서리가 둥근 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blipFill rotWithShape="0">
                <a:blip r:embed="rId5"/>
                <a:stretch>
                  <a:fillRect r="-123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연결선 14"/>
          <p:cNvCxnSpPr>
            <a:endCxn id="16" idx="2"/>
          </p:cNvCxnSpPr>
          <p:nvPr/>
        </p:nvCxnSpPr>
        <p:spPr bwMode="auto">
          <a:xfrm flipV="1">
            <a:off x="3665673" y="3194156"/>
            <a:ext cx="0" cy="5633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모서리가 둥근 직사각형 18"/>
              <p:cNvSpPr/>
              <p:nvPr/>
            </p:nvSpPr>
            <p:spPr bwMode="auto">
              <a:xfrm>
                <a:off x="4267139" y="4979291"/>
                <a:ext cx="2179834" cy="715766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Find th</a:t>
                </a:r>
                <a:r>
                  <a:rPr lang="en-US" altLang="ko-KR" dirty="0" smtClean="0">
                    <a:latin typeface="Arial" charset="0"/>
                  </a:rPr>
                  <a:t>e best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ko-KR" dirty="0" smtClean="0">
                  <a:latin typeface="Arial" charset="0"/>
                </a:endParaRPr>
              </a:p>
              <a:p>
                <a:pPr defTabSz="914400"/>
                <a:r>
                  <a:rPr lang="en-US" altLang="ko-KR" dirty="0">
                    <a:latin typeface="Arial" charset="0"/>
                  </a:rPr>
                  <a:t>S</a:t>
                </a:r>
                <a:r>
                  <a:rPr lang="en-US" altLang="ko-KR" dirty="0" smtClean="0">
                    <a:latin typeface="Arial" charset="0"/>
                  </a:rPr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>
                    <a:latin typeface="Arial" charset="0"/>
                  </a:rPr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en-US" altLang="ko-KR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9" name="모서리가 둥근 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139" y="4979291"/>
                <a:ext cx="2179834" cy="715766"/>
              </a:xfrm>
              <a:prstGeom prst="roundRect">
                <a:avLst/>
              </a:prstGeom>
              <a:blipFill rotWithShape="0">
                <a:blip r:embed="rId6"/>
                <a:stretch>
                  <a:fillRect b="-8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화살표 연결선 20"/>
          <p:cNvCxnSpPr>
            <a:stCxn id="12" idx="2"/>
            <a:endCxn id="19" idx="0"/>
          </p:cNvCxnSpPr>
          <p:nvPr/>
        </p:nvCxnSpPr>
        <p:spPr bwMode="auto">
          <a:xfrm>
            <a:off x="5342073" y="4138522"/>
            <a:ext cx="14983" cy="84076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직선 화살표 연결선 32"/>
          <p:cNvCxnSpPr>
            <a:stCxn id="19" idx="1"/>
            <a:endCxn id="36" idx="3"/>
          </p:cNvCxnSpPr>
          <p:nvPr/>
        </p:nvCxnSpPr>
        <p:spPr bwMode="auto">
          <a:xfrm flipH="1">
            <a:off x="3094173" y="5337174"/>
            <a:ext cx="1172966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모서리가 둥근 직사각형 35"/>
          <p:cNvSpPr/>
          <p:nvPr/>
        </p:nvSpPr>
        <p:spPr bwMode="auto">
          <a:xfrm>
            <a:off x="1417773" y="4956174"/>
            <a:ext cx="16764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Update </a:t>
            </a:r>
          </a:p>
          <a:p>
            <a:pPr defTabSz="914400"/>
            <a:r>
              <a:rPr lang="en-US" altLang="ko-KR" dirty="0" smtClean="0">
                <a:latin typeface="Arial" charset="0"/>
              </a:rPr>
              <a:t>c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andidate set</a:t>
            </a:r>
          </a:p>
        </p:txBody>
      </p:sp>
      <p:cxnSp>
        <p:nvCxnSpPr>
          <p:cNvPr id="38" name="직선 화살표 연결선 37"/>
          <p:cNvCxnSpPr>
            <a:stCxn id="36" idx="0"/>
            <a:endCxn id="5" idx="2"/>
          </p:cNvCxnSpPr>
          <p:nvPr/>
        </p:nvCxnSpPr>
        <p:spPr bwMode="auto">
          <a:xfrm flipV="1">
            <a:off x="2255973" y="4136810"/>
            <a:ext cx="0" cy="8193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직선 화살표 연결선 41"/>
          <p:cNvCxnSpPr/>
          <p:nvPr/>
        </p:nvCxnSpPr>
        <p:spPr bwMode="auto">
          <a:xfrm>
            <a:off x="5342073" y="4491875"/>
            <a:ext cx="188145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모서리가 둥근 직사각형 46"/>
          <p:cNvSpPr/>
          <p:nvPr/>
        </p:nvSpPr>
        <p:spPr bwMode="auto">
          <a:xfrm>
            <a:off x="7238082" y="4165492"/>
            <a:ext cx="1661846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Finish</a:t>
            </a:r>
            <a:r>
              <a:rPr kumimoji="1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 algorithm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st</m:t>
                            </m:r>
                          </m:sub>
                        </m:sSub>
                      </m:e>
                    </m:sPre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&lt; 0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  <a:blipFill rotWithShape="0">
                <a:blip r:embed="rId7"/>
                <a:stretch>
                  <a:fillRect r="-1734" b="-203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직선 화살표 연결선 48"/>
          <p:cNvCxnSpPr/>
          <p:nvPr/>
        </p:nvCxnSpPr>
        <p:spPr bwMode="auto">
          <a:xfrm>
            <a:off x="289328" y="3755810"/>
            <a:ext cx="112844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직사각형 47"/>
          <p:cNvSpPr/>
          <p:nvPr/>
        </p:nvSpPr>
        <p:spPr>
          <a:xfrm>
            <a:off x="213128" y="3338140"/>
            <a:ext cx="619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" charset="0"/>
              </a:rPr>
              <a:t>Start</a:t>
            </a:r>
            <a:endParaRPr lang="ko-KR" altLang="en-US" dirty="0"/>
          </a:p>
        </p:txBody>
      </p:sp>
      <p:sp>
        <p:nvSpPr>
          <p:cNvPr id="53" name="모서리가 둥근 직사각형 52"/>
          <p:cNvSpPr/>
          <p:nvPr/>
        </p:nvSpPr>
        <p:spPr bwMode="auto">
          <a:xfrm>
            <a:off x="990600" y="2209800"/>
            <a:ext cx="5775728" cy="37369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0060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ko-KR" sz="2800" dirty="0"/>
              <a:t>Procedure</a:t>
            </a:r>
            <a:endParaRPr lang="en-US" altLang="ko-KR" sz="28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8348" y="1277565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ko-KR" sz="2800" dirty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 smtClean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모서리가 둥근 직사각형 29"/>
              <p:cNvSpPr/>
              <p:nvPr/>
            </p:nvSpPr>
            <p:spPr bwMode="auto">
              <a:xfrm>
                <a:off x="1417773" y="3374810"/>
                <a:ext cx="1904230" cy="762000"/>
              </a:xfrm>
              <a:prstGeom prst="roundRect">
                <a:avLst/>
              </a:prstGeom>
              <a:solidFill>
                <a:srgbClr val="7DDD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  <a:endParaRPr lang="en-US" altLang="ko-KR" dirty="0" smtClean="0">
                  <a:latin typeface="Arial" charset="0"/>
                </a:endParaRPr>
              </a:p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on original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30" name="모서리가 둥근 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7773" y="3374810"/>
                <a:ext cx="1904230" cy="7620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29400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17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Proposed Algorithm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모서리가 둥근 직사각형 11"/>
              <p:cNvSpPr/>
              <p:nvPr/>
            </p:nvSpPr>
            <p:spPr bwMode="auto">
              <a:xfrm>
                <a:off x="4246652" y="3376522"/>
                <a:ext cx="2209800" cy="762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lang="en-US" altLang="ko-KR" dirty="0" smtClean="0"/>
                  <a:t>Update</a:t>
                </a:r>
                <a14:m>
                  <m:oMath xmlns:m="http://schemas.openxmlformats.org/officeDocument/2006/math">
                    <m:r>
                      <a:rPr lang="el-GR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on </a:t>
                </a:r>
                <a:endParaRPr lang="en-US" altLang="ko-KR" dirty="0">
                  <a:latin typeface="Arial" charset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2" name="모서리가 둥근 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6652" y="3376522"/>
                <a:ext cx="2209800" cy="762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/>
          <p:cNvCxnSpPr>
            <a:stCxn id="30" idx="3"/>
            <a:endCxn id="12" idx="1"/>
          </p:cNvCxnSpPr>
          <p:nvPr/>
        </p:nvCxnSpPr>
        <p:spPr bwMode="auto">
          <a:xfrm>
            <a:off x="3322003" y="3755810"/>
            <a:ext cx="924649" cy="17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모서리가 둥근 직사각형 15"/>
              <p:cNvSpPr/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For all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in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</a:p>
              <a:p>
                <a:pPr defTabSz="914400"/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Candidate set</a:t>
                </a:r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6" name="모서리가 둥근 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blipFill rotWithShape="0">
                <a:blip r:embed="rId5"/>
                <a:stretch>
                  <a:fillRect r="-123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연결선 14"/>
          <p:cNvCxnSpPr>
            <a:endCxn id="16" idx="2"/>
          </p:cNvCxnSpPr>
          <p:nvPr/>
        </p:nvCxnSpPr>
        <p:spPr bwMode="auto">
          <a:xfrm flipV="1">
            <a:off x="3665673" y="3194156"/>
            <a:ext cx="0" cy="5633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모서리가 둥근 직사각형 18"/>
              <p:cNvSpPr/>
              <p:nvPr/>
            </p:nvSpPr>
            <p:spPr bwMode="auto">
              <a:xfrm>
                <a:off x="4276618" y="4979291"/>
                <a:ext cx="2179834" cy="715766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Find th</a:t>
                </a:r>
                <a:r>
                  <a:rPr lang="en-US" altLang="ko-KR" dirty="0" smtClean="0">
                    <a:latin typeface="Arial" charset="0"/>
                  </a:rPr>
                  <a:t>e best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ko-KR" dirty="0" smtClean="0">
                  <a:latin typeface="Arial" charset="0"/>
                </a:endParaRPr>
              </a:p>
              <a:p>
                <a:pPr defTabSz="914400"/>
                <a:r>
                  <a:rPr lang="en-US" altLang="ko-KR" dirty="0">
                    <a:latin typeface="Arial" charset="0"/>
                  </a:rPr>
                  <a:t>S</a:t>
                </a:r>
                <a:r>
                  <a:rPr lang="en-US" altLang="ko-KR" dirty="0" smtClean="0">
                    <a:latin typeface="Arial" charset="0"/>
                  </a:rPr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>
                    <a:latin typeface="Arial" charset="0"/>
                  </a:rPr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en-US" altLang="ko-KR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9" name="모서리가 둥근 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6618" y="4979291"/>
                <a:ext cx="2179834" cy="715766"/>
              </a:xfrm>
              <a:prstGeom prst="roundRect">
                <a:avLst/>
              </a:prstGeom>
              <a:blipFill rotWithShape="0">
                <a:blip r:embed="rId6"/>
                <a:stretch>
                  <a:fillRect b="-8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화살표 연결선 20"/>
          <p:cNvCxnSpPr>
            <a:stCxn id="12" idx="2"/>
            <a:endCxn id="19" idx="0"/>
          </p:cNvCxnSpPr>
          <p:nvPr/>
        </p:nvCxnSpPr>
        <p:spPr bwMode="auto">
          <a:xfrm>
            <a:off x="5351552" y="4138522"/>
            <a:ext cx="14983" cy="84076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직선 화살표 연결선 32"/>
          <p:cNvCxnSpPr>
            <a:stCxn id="19" idx="1"/>
            <a:endCxn id="36" idx="3"/>
          </p:cNvCxnSpPr>
          <p:nvPr/>
        </p:nvCxnSpPr>
        <p:spPr bwMode="auto">
          <a:xfrm flipH="1">
            <a:off x="3094173" y="5337174"/>
            <a:ext cx="118244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모서리가 둥근 직사각형 35"/>
          <p:cNvSpPr/>
          <p:nvPr/>
        </p:nvSpPr>
        <p:spPr bwMode="auto">
          <a:xfrm>
            <a:off x="1417773" y="4956174"/>
            <a:ext cx="16764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Update </a:t>
            </a:r>
          </a:p>
          <a:p>
            <a:pPr defTabSz="914400"/>
            <a:r>
              <a:rPr lang="en-US" altLang="ko-KR" dirty="0" smtClean="0">
                <a:latin typeface="Arial" charset="0"/>
              </a:rPr>
              <a:t>c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andidate set</a:t>
            </a:r>
          </a:p>
        </p:txBody>
      </p:sp>
      <p:cxnSp>
        <p:nvCxnSpPr>
          <p:cNvPr id="38" name="직선 화살표 연결선 37"/>
          <p:cNvCxnSpPr>
            <a:stCxn id="36" idx="0"/>
          </p:cNvCxnSpPr>
          <p:nvPr/>
        </p:nvCxnSpPr>
        <p:spPr bwMode="auto">
          <a:xfrm flipV="1">
            <a:off x="2255973" y="4136809"/>
            <a:ext cx="0" cy="8193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직선 화살표 연결선 41"/>
          <p:cNvCxnSpPr/>
          <p:nvPr/>
        </p:nvCxnSpPr>
        <p:spPr bwMode="auto">
          <a:xfrm>
            <a:off x="5342073" y="4491875"/>
            <a:ext cx="188145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모서리가 둥근 직사각형 46"/>
          <p:cNvSpPr/>
          <p:nvPr/>
        </p:nvSpPr>
        <p:spPr bwMode="auto">
          <a:xfrm>
            <a:off x="7238082" y="4165492"/>
            <a:ext cx="1661846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Finish</a:t>
            </a:r>
            <a:r>
              <a:rPr kumimoji="1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 algorithm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st</m:t>
                            </m:r>
                          </m:sub>
                        </m:sSub>
                      </m:e>
                    </m:sPre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&lt; 0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  <a:blipFill rotWithShape="0">
                <a:blip r:embed="rId7"/>
                <a:stretch>
                  <a:fillRect r="-1734" b="-203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직선 화살표 연결선 48"/>
          <p:cNvCxnSpPr/>
          <p:nvPr/>
        </p:nvCxnSpPr>
        <p:spPr bwMode="auto">
          <a:xfrm>
            <a:off x="289328" y="3755810"/>
            <a:ext cx="112844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직사각형 47"/>
          <p:cNvSpPr/>
          <p:nvPr/>
        </p:nvSpPr>
        <p:spPr>
          <a:xfrm>
            <a:off x="213128" y="3338140"/>
            <a:ext cx="619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" charset="0"/>
              </a:rPr>
              <a:t>Start</a:t>
            </a:r>
            <a:endParaRPr lang="ko-KR" altLang="en-US" dirty="0"/>
          </a:p>
        </p:txBody>
      </p:sp>
      <p:sp>
        <p:nvSpPr>
          <p:cNvPr id="53" name="모서리가 둥근 직사각형 52"/>
          <p:cNvSpPr/>
          <p:nvPr/>
        </p:nvSpPr>
        <p:spPr bwMode="auto">
          <a:xfrm>
            <a:off x="990600" y="2209800"/>
            <a:ext cx="5775728" cy="37369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2435419" y="2004066"/>
            <a:ext cx="2460508" cy="466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1. Candidate Reduction</a:t>
            </a: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1046191" y="4570613"/>
            <a:ext cx="2460508" cy="466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1. Candidate Reduction</a:t>
            </a: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838200" y="2999227"/>
            <a:ext cx="2858664" cy="466322"/>
          </a:xfrm>
          <a:prstGeom prst="roundRect">
            <a:avLst/>
          </a:prstGeom>
          <a:solidFill>
            <a:srgbClr val="7DD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2. Influence</a:t>
            </a:r>
            <a:r>
              <a:rPr kumimoji="1" lang="en-US" altLang="ko-K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Approximation</a:t>
            </a: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3943320" y="3007553"/>
            <a:ext cx="2858664" cy="466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altLang="ko-KR" b="1" dirty="0">
                <a:latin typeface="Arial" charset="0"/>
              </a:rPr>
              <a:t>3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. Incremental Update</a:t>
            </a:r>
          </a:p>
        </p:txBody>
      </p:sp>
    </p:spTree>
    <p:extLst>
      <p:ext uri="{BB962C8B-B14F-4D97-AF65-F5344CB8AC3E}">
        <p14:creationId xmlns:p14="http://schemas.microsoft.com/office/powerpoint/2010/main" val="46529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31" grpId="0" animBg="1"/>
      <p:bldP spid="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371600"/>
                <a:ext cx="7924800" cy="472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/>
                <a:r>
                  <a:rPr lang="en-US" altLang="ko-KR" sz="2400" kern="0" dirty="0" smtClean="0">
                    <a:solidFill>
                      <a:srgbClr val="C00000"/>
                    </a:solidFill>
                  </a:rPr>
                  <a:t>Reduction 1</a:t>
                </a:r>
                <a:r>
                  <a:rPr lang="en-US" altLang="ko-KR" sz="2400" kern="0" dirty="0" smtClean="0"/>
                  <a:t> : Restrict the candidate set to the </a:t>
                </a:r>
                <a:r>
                  <a:rPr lang="en-US" altLang="ko-KR" sz="2400" b="1" kern="0" dirty="0" smtClean="0"/>
                  <a:t>two-hop neighbors</a:t>
                </a:r>
                <a:r>
                  <a:rPr lang="en-US" altLang="ko-KR" sz="2400" kern="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ko-KR" sz="2400" kern="0" dirty="0" smtClean="0"/>
              </a:p>
              <a:p>
                <a:pPr lvl="1" defTabSz="914400" eaLnBrk="1" hangingPunct="1"/>
                <a:r>
                  <a:rPr lang="en-US" altLang="ko-KR" sz="2400" kern="0" dirty="0" smtClean="0"/>
                  <a:t>Effect : Size decreases </a:t>
                </a:r>
                <a14:m>
                  <m:oMath xmlns:m="http://schemas.openxmlformats.org/officeDocument/2006/math">
                    <m:r>
                      <a:rPr lang="en-US" altLang="ko-KR" sz="2400" i="1" ker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 ker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ko-KR" sz="2400" i="1" ker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ko-KR" sz="2400" i="1" ker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ko-KR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400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 ker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ko-KR" sz="2400" i="1" ker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ko-KR" sz="2000" kern="0" dirty="0" smtClean="0"/>
              </a:p>
              <a:p>
                <a:pPr lvl="1" defTabSz="914400" eaLnBrk="1" hangingPunct="1"/>
                <a:r>
                  <a:rPr lang="en-US" altLang="ko-KR" sz="2400" kern="0" dirty="0" smtClean="0"/>
                  <a:t>Reason : </a:t>
                </a:r>
                <a:r>
                  <a:rPr lang="en-US" altLang="ko-KR" sz="2400" b="1" kern="0" dirty="0" smtClean="0"/>
                  <a:t>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1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b="1" i="1" kern="0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ko-KR" sz="2400" b="1" i="1" kern="0" smtClean="0">
                            <a:latin typeface="Cambria Math" panose="02040503050406030204" pitchFamily="18" charset="0"/>
                          </a:rPr>
                          <m:t>𝒔𝒊</m:t>
                        </m:r>
                      </m:sub>
                    </m:sSub>
                    <m:r>
                      <a:rPr lang="en-US" altLang="ko-KR" sz="2400" b="1" i="1" kern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sz="2400" b="1" i="1" ker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ko-KR" sz="2400" kern="0" dirty="0"/>
                  <a:t> </a:t>
                </a:r>
                <a:r>
                  <a:rPr lang="en-US" altLang="ko-KR" sz="2400" kern="0" dirty="0" smtClean="0"/>
                  <a:t>implies recommended nodes should have at least one mutual friend</a:t>
                </a:r>
              </a:p>
              <a:p>
                <a:pPr defTabSz="914400" eaLnBrk="1" hangingPunct="1"/>
                <a:endParaRPr lang="en-US" altLang="ko-KR" sz="2800" kern="0" dirty="0"/>
              </a:p>
              <a:p>
                <a:pPr defTabSz="914400" eaLnBrk="1" hangingPunct="1"/>
                <a:r>
                  <a:rPr lang="en-US" altLang="ko-KR" sz="2400" kern="0" dirty="0" smtClean="0">
                    <a:solidFill>
                      <a:srgbClr val="C00000"/>
                    </a:solidFill>
                  </a:rPr>
                  <a:t>Reduction 2 </a:t>
                </a:r>
                <a:r>
                  <a:rPr lang="en-US" altLang="ko-KR" sz="2400" kern="0" dirty="0" smtClean="0"/>
                  <a:t>: Gradually </a:t>
                </a:r>
                <a:r>
                  <a:rPr lang="en-US" altLang="ko-KR" sz="2400" b="1" kern="0" dirty="0" smtClean="0"/>
                  <a:t>remove non-beneficial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ker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400" kern="0" dirty="0" smtClean="0"/>
                  <a:t>, the connection of which </a:t>
                </a:r>
                <a14:m>
                  <m:oMath xmlns:m="http://schemas.openxmlformats.org/officeDocument/2006/math">
                    <m:r>
                      <a:rPr lang="el-GR" altLang="ko-KR" sz="24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n-US" altLang="ko-KR" sz="24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altLang="ko-KR" sz="24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𝒔𝒕</m:t>
                        </m:r>
                      </m:sub>
                    </m:sSub>
                    <m:r>
                      <a:rPr lang="en-US" altLang="ko-KR" sz="24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ko-KR" sz="24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ko-KR" sz="2400" b="1" kern="0" dirty="0" smtClean="0"/>
              </a:p>
              <a:p>
                <a:pPr lvl="1" defTabSz="914400" eaLnBrk="1" hangingPunct="1"/>
                <a:r>
                  <a:rPr lang="en-US" altLang="ko-KR" sz="2400" kern="0" dirty="0" smtClean="0"/>
                  <a:t>Reason : Each step we suggest only one node, there is low chance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4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400" kern="0" dirty="0" smtClean="0"/>
                  <a:t> would be chosen later 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1600"/>
                <a:ext cx="7924800" cy="4724400"/>
              </a:xfrm>
              <a:prstGeom prst="rect">
                <a:avLst/>
              </a:prstGeom>
              <a:blipFill rotWithShape="0">
                <a:blip r:embed="rId3"/>
                <a:stretch>
                  <a:fillRect l="-308" t="-903" r="-11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18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Candidate Reduction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71336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Initial candidate set (Two-hop neighbor)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19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Working Example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75" y="2787495"/>
            <a:ext cx="395432" cy="35440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52" y="1880486"/>
            <a:ext cx="354855" cy="31803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93" y="4006163"/>
            <a:ext cx="395432" cy="354404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6487517" y="1994384"/>
            <a:ext cx="2196490" cy="1938992"/>
            <a:chOff x="6947510" y="1878195"/>
            <a:chExt cx="2196490" cy="1938992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138323" y="1878195"/>
              <a:ext cx="200567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Source user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Target user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</p:grpSp>
      <p:sp>
        <p:nvSpPr>
          <p:cNvPr id="10" name="직사각형 9"/>
          <p:cNvSpPr/>
          <p:nvPr/>
        </p:nvSpPr>
        <p:spPr bwMode="auto">
          <a:xfrm>
            <a:off x="6398507" y="1956747"/>
            <a:ext cx="2306518" cy="170085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37" name="타원 36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47" y="4730471"/>
            <a:ext cx="395432" cy="354404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69" y="5435804"/>
            <a:ext cx="395432" cy="354404"/>
          </a:xfrm>
          <a:prstGeom prst="rect">
            <a:avLst/>
          </a:prstGeom>
        </p:spPr>
      </p:pic>
      <p:sp>
        <p:nvSpPr>
          <p:cNvPr id="47" name="타원 46"/>
          <p:cNvSpPr/>
          <p:nvPr/>
        </p:nvSpPr>
        <p:spPr bwMode="auto">
          <a:xfrm>
            <a:off x="6475599" y="2883948"/>
            <a:ext cx="219243" cy="21924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9" name="타원 48"/>
          <p:cNvSpPr/>
          <p:nvPr/>
        </p:nvSpPr>
        <p:spPr bwMode="auto">
          <a:xfrm>
            <a:off x="6475599" y="3220515"/>
            <a:ext cx="219243" cy="219243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2212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Outline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rgbClr val="FF0000"/>
                </a:solidFill>
              </a:rPr>
              <a:t>Introduction</a:t>
            </a:r>
          </a:p>
          <a:p>
            <a:pPr eaLnBrk="1" hangingPunct="1"/>
            <a:r>
              <a:rPr lang="en-US" altLang="ko-KR" sz="2800" dirty="0" smtClean="0"/>
              <a:t>Our Model</a:t>
            </a:r>
          </a:p>
          <a:p>
            <a:pPr lvl="1" eaLnBrk="1" hangingPunct="1"/>
            <a:r>
              <a:rPr lang="en-US" altLang="ko-KR" sz="2400" dirty="0"/>
              <a:t>Information </a:t>
            </a:r>
            <a:r>
              <a:rPr lang="en-US" altLang="ko-KR" sz="2400" dirty="0" smtClean="0"/>
              <a:t>Propagation Model</a:t>
            </a:r>
          </a:p>
          <a:p>
            <a:pPr lvl="1" eaLnBrk="1" hangingPunct="1"/>
            <a:r>
              <a:rPr lang="en-US" altLang="ko-KR" sz="2400" dirty="0" smtClean="0"/>
              <a:t>Influence </a:t>
            </a:r>
            <a:r>
              <a:rPr lang="en-US" altLang="ko-KR" sz="2400" dirty="0"/>
              <a:t>&amp; </a:t>
            </a:r>
            <a:r>
              <a:rPr lang="en-US" altLang="ko-KR" sz="2400" dirty="0" smtClean="0"/>
              <a:t>Reluctance</a:t>
            </a:r>
          </a:p>
          <a:p>
            <a:pPr lvl="1" eaLnBrk="1" hangingPunct="1"/>
            <a:r>
              <a:rPr lang="en-US" altLang="ko-KR" sz="2400" dirty="0" smtClean="0"/>
              <a:t>K-node Suggestion Problem</a:t>
            </a:r>
          </a:p>
          <a:p>
            <a:pPr eaLnBrk="1" hangingPunct="1"/>
            <a:r>
              <a:rPr lang="en-US" altLang="ko-KR" sz="2800" dirty="0"/>
              <a:t>Proposed Algorithm</a:t>
            </a:r>
            <a:endParaRPr lang="en-US" altLang="ko-KR" sz="2800" dirty="0" smtClean="0"/>
          </a:p>
          <a:p>
            <a:pPr lvl="1" eaLnBrk="1" hangingPunct="1"/>
            <a:r>
              <a:rPr lang="en-US" altLang="ko-KR" sz="2400" dirty="0" smtClean="0"/>
              <a:t>Candidate Reduction</a:t>
            </a:r>
          </a:p>
          <a:p>
            <a:pPr lvl="1" eaLnBrk="1" hangingPunct="1"/>
            <a:r>
              <a:rPr lang="en-US" altLang="ko-KR" sz="2400" dirty="0" smtClean="0"/>
              <a:t>Approximation &amp; Incremental Update</a:t>
            </a:r>
          </a:p>
          <a:p>
            <a:pPr eaLnBrk="1" hangingPunct="1"/>
            <a:r>
              <a:rPr lang="en-US" altLang="ko-KR" sz="2800" dirty="0" smtClean="0"/>
              <a:t>Experiments</a:t>
            </a:r>
          </a:p>
          <a:p>
            <a:pPr eaLnBrk="1" hangingPunct="1"/>
            <a:r>
              <a:rPr lang="en-US" altLang="ko-KR" sz="2800" dirty="0" smtClean="0"/>
              <a:t>Conclusions</a:t>
            </a:r>
            <a:endParaRPr lang="en-US" altLang="ko-KR" sz="2400" dirty="0" smtClean="0"/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own Arrow 5"/>
          <p:cNvSpPr/>
          <p:nvPr/>
        </p:nvSpPr>
        <p:spPr>
          <a:xfrm rot="3852669">
            <a:off x="2838606" y="1290695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9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그림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First recommendation result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91" y="1828800"/>
            <a:ext cx="410916" cy="381467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20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Working Example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타원 36"/>
          <p:cNvSpPr/>
          <p:nvPr/>
        </p:nvSpPr>
        <p:spPr bwMode="auto">
          <a:xfrm>
            <a:off x="5838961" y="4770594"/>
            <a:ext cx="846025" cy="792006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46" y="2743200"/>
            <a:ext cx="410916" cy="381467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0" y="5410200"/>
            <a:ext cx="410916" cy="381467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75" y="2787495"/>
            <a:ext cx="395432" cy="354404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52" y="1880486"/>
            <a:ext cx="354855" cy="318037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93" y="4006163"/>
            <a:ext cx="395432" cy="354404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47" y="4730471"/>
            <a:ext cx="395432" cy="354404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69" y="5435804"/>
            <a:ext cx="395432" cy="354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직사각형 66"/>
              <p:cNvSpPr/>
              <p:nvPr/>
            </p:nvSpPr>
            <p:spPr>
              <a:xfrm>
                <a:off x="7188262" y="4543438"/>
                <a:ext cx="157391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suggestion which satisfies</a:t>
                </a:r>
              </a:p>
              <a:p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lang="en-US" altLang="ko-K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ko-KR" i="1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dirty="0" smtClean="0"/>
                  <a:t> </a:t>
                </a:r>
              </a:p>
              <a:p>
                <a:r>
                  <a:rPr lang="en-US" altLang="ko-KR" dirty="0"/>
                  <a:t>a</a:t>
                </a:r>
                <a:r>
                  <a:rPr lang="en-US" altLang="ko-KR" dirty="0" smtClean="0"/>
                  <a:t>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dirty="0" smtClean="0"/>
                  <a:t> &gt; 0 </a:t>
                </a:r>
              </a:p>
            </p:txBody>
          </p:sp>
        </mc:Choice>
        <mc:Fallback xmlns="">
          <p:sp>
            <p:nvSpPr>
              <p:cNvPr id="67" name="직사각형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262" y="4543438"/>
                <a:ext cx="1573915" cy="1077218"/>
              </a:xfrm>
              <a:prstGeom prst="rect">
                <a:avLst/>
              </a:prstGeom>
              <a:blipFill rotWithShape="0">
                <a:blip r:embed="rId7"/>
                <a:stretch>
                  <a:fillRect l="-1938" t="-1695" r="-775" b="-62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직선 화살표 연결선 67"/>
          <p:cNvCxnSpPr/>
          <p:nvPr/>
        </p:nvCxnSpPr>
        <p:spPr bwMode="auto">
          <a:xfrm>
            <a:off x="7424866" y="2743200"/>
            <a:ext cx="109196" cy="3129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7146561" y="3014246"/>
                <a:ext cx="9306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i="1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r>
                  <a:rPr lang="en-US" altLang="ko-KR" dirty="0" smtClean="0"/>
                  <a:t>&lt; </a:t>
                </a:r>
                <a:r>
                  <a:rPr lang="en-US" altLang="ko-KR" dirty="0"/>
                  <a:t>0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561" y="3014246"/>
                <a:ext cx="930639" cy="338554"/>
              </a:xfrm>
              <a:prstGeom prst="rect">
                <a:avLst/>
              </a:prstGeom>
              <a:blipFill rotWithShape="0">
                <a:blip r:embed="rId8"/>
                <a:stretch>
                  <a:fillRect t="-5357" r="-2614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89441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Update candidate set : Remove non-beneficial nodes from the candidate set</a:t>
            </a:r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21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</a:t>
            </a:r>
            <a:r>
              <a:rPr lang="en-US" altLang="ko-KR" sz="3600" dirty="0" smtClean="0"/>
              <a:t>Example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타원 36"/>
          <p:cNvSpPr/>
          <p:nvPr/>
        </p:nvSpPr>
        <p:spPr bwMode="auto">
          <a:xfrm>
            <a:off x="5838961" y="4770594"/>
            <a:ext cx="846025" cy="792006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93" y="4006163"/>
            <a:ext cx="395432" cy="35440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47" y="4730471"/>
            <a:ext cx="395432" cy="354404"/>
          </a:xfrm>
          <a:prstGeom prst="rect">
            <a:avLst/>
          </a:prstGeom>
        </p:spPr>
      </p:pic>
      <p:cxnSp>
        <p:nvCxnSpPr>
          <p:cNvPr id="32" name="직선 화살표 연결선 31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3" name="직사각형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432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Update candidate set : Effect of having a new connection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22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</a:t>
            </a:r>
            <a:r>
              <a:rPr lang="en-US" altLang="ko-KR" sz="3600" dirty="0" smtClean="0"/>
              <a:t>Example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타원 36"/>
          <p:cNvSpPr/>
          <p:nvPr/>
        </p:nvSpPr>
        <p:spPr bwMode="auto">
          <a:xfrm>
            <a:off x="5838961" y="4770594"/>
            <a:ext cx="846025" cy="792006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93" y="4006163"/>
            <a:ext cx="395432" cy="354404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23" y="5460903"/>
            <a:ext cx="395432" cy="354404"/>
          </a:xfrm>
          <a:prstGeom prst="rect">
            <a:avLst/>
          </a:prstGeom>
        </p:spPr>
      </p:pic>
      <p:cxnSp>
        <p:nvCxnSpPr>
          <p:cNvPr id="24" name="직선 화살표 연결선 23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573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Second recommendation result</a:t>
            </a: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23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</a:t>
            </a:r>
            <a:r>
              <a:rPr lang="en-US" altLang="ko-KR" sz="3600" dirty="0" smtClean="0"/>
              <a:t>Example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93" y="4006163"/>
            <a:ext cx="395432" cy="354404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23" y="5460903"/>
            <a:ext cx="395432" cy="35440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04" y="3996927"/>
            <a:ext cx="410916" cy="381467"/>
          </a:xfrm>
          <a:prstGeom prst="rect">
            <a:avLst/>
          </a:prstGeom>
        </p:spPr>
      </p:pic>
      <p:cxnSp>
        <p:nvCxnSpPr>
          <p:cNvPr id="26" name="직선 연결선 25"/>
          <p:cNvCxnSpPr>
            <a:stCxn id="39" idx="5"/>
          </p:cNvCxnSpPr>
          <p:nvPr/>
        </p:nvCxnSpPr>
        <p:spPr bwMode="auto">
          <a:xfrm>
            <a:off x="3726504" y="4142362"/>
            <a:ext cx="2195905" cy="1624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타원 23"/>
          <p:cNvSpPr/>
          <p:nvPr/>
        </p:nvSpPr>
        <p:spPr bwMode="auto">
          <a:xfrm>
            <a:off x="5410201" y="4770593"/>
            <a:ext cx="1519108" cy="1507969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27" name="직선 화살표 연결선 26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/>
          <p:cNvCxnSpPr/>
          <p:nvPr/>
        </p:nvCxnSpPr>
        <p:spPr bwMode="auto">
          <a:xfrm flipV="1">
            <a:off x="6161393" y="5630135"/>
            <a:ext cx="1055878" cy="249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  <a:blipFill rotWithShape="0">
                <a:blip r:embed="rId7"/>
                <a:stretch>
                  <a:fillRect t="-3571" r="-4688" b="-23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cxnSp>
        <p:nvCxnSpPr>
          <p:cNvPr id="27" name="직선 연결선 26"/>
          <p:cNvCxnSpPr>
            <a:stCxn id="39" idx="5"/>
          </p:cNvCxnSpPr>
          <p:nvPr/>
        </p:nvCxnSpPr>
        <p:spPr bwMode="auto">
          <a:xfrm>
            <a:off x="3726504" y="4142362"/>
            <a:ext cx="2195905" cy="1624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Update the candidate set</a:t>
            </a:r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24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</a:t>
            </a:r>
            <a:r>
              <a:rPr lang="en-US" altLang="ko-KR" sz="3600" dirty="0" smtClean="0"/>
              <a:t>Example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62" y="5689850"/>
            <a:ext cx="395432" cy="354404"/>
          </a:xfrm>
          <a:prstGeom prst="rect">
            <a:avLst/>
          </a:prstGeom>
        </p:spPr>
      </p:pic>
      <p:cxnSp>
        <p:nvCxnSpPr>
          <p:cNvPr id="28" name="직선 화살표 연결선 27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0" name="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직선 화살표 연결선 30"/>
          <p:cNvCxnSpPr/>
          <p:nvPr/>
        </p:nvCxnSpPr>
        <p:spPr bwMode="auto">
          <a:xfrm flipV="1">
            <a:off x="6161393" y="5630135"/>
            <a:ext cx="1055878" cy="249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/>
              <p:cNvSpPr/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2" name="직사각형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  <a:blipFill rotWithShape="0">
                <a:blip r:embed="rId7"/>
                <a:stretch>
                  <a:fillRect t="-3571" r="-4688" b="-23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타원 23"/>
          <p:cNvSpPr/>
          <p:nvPr/>
        </p:nvSpPr>
        <p:spPr bwMode="auto">
          <a:xfrm>
            <a:off x="5410201" y="4770593"/>
            <a:ext cx="1519108" cy="1507969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5528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cxnSp>
        <p:nvCxnSpPr>
          <p:cNvPr id="27" name="직선 연결선 26"/>
          <p:cNvCxnSpPr>
            <a:stCxn id="39" idx="5"/>
          </p:cNvCxnSpPr>
          <p:nvPr/>
        </p:nvCxnSpPr>
        <p:spPr bwMode="auto">
          <a:xfrm>
            <a:off x="3726504" y="4142362"/>
            <a:ext cx="2195905" cy="1624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Third recommendation result</a:t>
            </a:r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25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</a:t>
            </a:r>
            <a:r>
              <a:rPr lang="en-US" altLang="ko-KR" sz="3600" dirty="0" smtClean="0"/>
              <a:t>Example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62" y="5689850"/>
            <a:ext cx="395432" cy="354404"/>
          </a:xfrm>
          <a:prstGeom prst="rect">
            <a:avLst/>
          </a:prstGeom>
        </p:spPr>
      </p:pic>
      <p:cxnSp>
        <p:nvCxnSpPr>
          <p:cNvPr id="20" name="직선 연결선 19"/>
          <p:cNvCxnSpPr>
            <a:stCxn id="39" idx="5"/>
          </p:cNvCxnSpPr>
          <p:nvPr/>
        </p:nvCxnSpPr>
        <p:spPr bwMode="auto">
          <a:xfrm>
            <a:off x="3726504" y="4142362"/>
            <a:ext cx="1332707" cy="18746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자유형 22"/>
          <p:cNvSpPr/>
          <p:nvPr/>
        </p:nvSpPr>
        <p:spPr bwMode="auto">
          <a:xfrm>
            <a:off x="4610533" y="4672487"/>
            <a:ext cx="2109551" cy="1910753"/>
          </a:xfrm>
          <a:custGeom>
            <a:avLst/>
            <a:gdLst>
              <a:gd name="connsiteX0" fmla="*/ 1947285 w 2109551"/>
              <a:gd name="connsiteY0" fmla="*/ 1113 h 1910753"/>
              <a:gd name="connsiteX1" fmla="*/ 1125249 w 2109551"/>
              <a:gd name="connsiteY1" fmla="*/ 232022 h 1910753"/>
              <a:gd name="connsiteX2" fmla="*/ 1014412 w 2109551"/>
              <a:gd name="connsiteY2" fmla="*/ 813913 h 1910753"/>
              <a:gd name="connsiteX3" fmla="*/ 478703 w 2109551"/>
              <a:gd name="connsiteY3" fmla="*/ 1091004 h 1910753"/>
              <a:gd name="connsiteX4" fmla="*/ 81540 w 2109551"/>
              <a:gd name="connsiteY4" fmla="*/ 1220313 h 1910753"/>
              <a:gd name="connsiteX5" fmla="*/ 44594 w 2109551"/>
              <a:gd name="connsiteY5" fmla="*/ 1709840 h 1910753"/>
              <a:gd name="connsiteX6" fmla="*/ 589540 w 2109551"/>
              <a:gd name="connsiteY6" fmla="*/ 1903804 h 1910753"/>
              <a:gd name="connsiteX7" fmla="*/ 1854922 w 2109551"/>
              <a:gd name="connsiteY7" fmla="*/ 1488168 h 1910753"/>
              <a:gd name="connsiteX8" fmla="*/ 2104303 w 2109551"/>
              <a:gd name="connsiteY8" fmla="*/ 222786 h 1910753"/>
              <a:gd name="connsiteX9" fmla="*/ 1947285 w 2109551"/>
              <a:gd name="connsiteY9" fmla="*/ 1113 h 191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9551" h="1910753">
                <a:moveTo>
                  <a:pt x="1947285" y="1113"/>
                </a:moveTo>
                <a:cubicBezTo>
                  <a:pt x="1784109" y="2652"/>
                  <a:pt x="1280728" y="96555"/>
                  <a:pt x="1125249" y="232022"/>
                </a:cubicBezTo>
                <a:cubicBezTo>
                  <a:pt x="969770" y="367489"/>
                  <a:pt x="1122170" y="670749"/>
                  <a:pt x="1014412" y="813913"/>
                </a:cubicBezTo>
                <a:cubicBezTo>
                  <a:pt x="906654" y="957077"/>
                  <a:pt x="634182" y="1023271"/>
                  <a:pt x="478703" y="1091004"/>
                </a:cubicBezTo>
                <a:cubicBezTo>
                  <a:pt x="323224" y="1158737"/>
                  <a:pt x="153891" y="1117174"/>
                  <a:pt x="81540" y="1220313"/>
                </a:cubicBezTo>
                <a:cubicBezTo>
                  <a:pt x="9188" y="1323452"/>
                  <a:pt x="-40073" y="1595925"/>
                  <a:pt x="44594" y="1709840"/>
                </a:cubicBezTo>
                <a:cubicBezTo>
                  <a:pt x="129261" y="1823755"/>
                  <a:pt x="287819" y="1940749"/>
                  <a:pt x="589540" y="1903804"/>
                </a:cubicBezTo>
                <a:cubicBezTo>
                  <a:pt x="891261" y="1866859"/>
                  <a:pt x="1602461" y="1768338"/>
                  <a:pt x="1854922" y="1488168"/>
                </a:cubicBezTo>
                <a:cubicBezTo>
                  <a:pt x="2107383" y="1207998"/>
                  <a:pt x="2088909" y="467550"/>
                  <a:pt x="2104303" y="222786"/>
                </a:cubicBezTo>
                <a:cubicBezTo>
                  <a:pt x="2119697" y="-21978"/>
                  <a:pt x="2110461" y="-426"/>
                  <a:pt x="1947285" y="111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25" name="직선 화살표 연결선 24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/>
          <p:cNvCxnSpPr/>
          <p:nvPr/>
        </p:nvCxnSpPr>
        <p:spPr bwMode="auto">
          <a:xfrm flipV="1">
            <a:off x="6161393" y="5630135"/>
            <a:ext cx="1055878" cy="249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  <a:blipFill rotWithShape="0">
                <a:blip r:embed="rId7"/>
                <a:stretch>
                  <a:fillRect t="-3571" r="-4688" b="-23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직선 화살표 연결선 31"/>
          <p:cNvCxnSpPr/>
          <p:nvPr/>
        </p:nvCxnSpPr>
        <p:spPr bwMode="auto">
          <a:xfrm>
            <a:off x="5268578" y="6197478"/>
            <a:ext cx="1948693" cy="587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/>
              <p:cNvSpPr/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3" name="직사각형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  <a:blipFill rotWithShape="0">
                <a:blip r:embed="rId8"/>
                <a:stretch>
                  <a:fillRect t="-3509" r="-3125" b="-21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47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cxnSp>
        <p:nvCxnSpPr>
          <p:cNvPr id="27" name="직선 연결선 26"/>
          <p:cNvCxnSpPr>
            <a:stCxn id="39" idx="5"/>
          </p:cNvCxnSpPr>
          <p:nvPr/>
        </p:nvCxnSpPr>
        <p:spPr bwMode="auto">
          <a:xfrm>
            <a:off x="3726504" y="4142362"/>
            <a:ext cx="2195905" cy="1624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Update the candidate set</a:t>
            </a:r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26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</a:t>
            </a:r>
            <a:r>
              <a:rPr lang="en-US" altLang="ko-KR" sz="3600" dirty="0" smtClean="0"/>
              <a:t>Example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cxnSp>
        <p:nvCxnSpPr>
          <p:cNvPr id="20" name="직선 연결선 19"/>
          <p:cNvCxnSpPr>
            <a:stCxn id="39" idx="5"/>
          </p:cNvCxnSpPr>
          <p:nvPr/>
        </p:nvCxnSpPr>
        <p:spPr bwMode="auto">
          <a:xfrm>
            <a:off x="3726504" y="4142362"/>
            <a:ext cx="1332707" cy="18746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자유형 22"/>
          <p:cNvSpPr/>
          <p:nvPr/>
        </p:nvSpPr>
        <p:spPr bwMode="auto">
          <a:xfrm>
            <a:off x="4610533" y="4672487"/>
            <a:ext cx="2109551" cy="1910753"/>
          </a:xfrm>
          <a:custGeom>
            <a:avLst/>
            <a:gdLst>
              <a:gd name="connsiteX0" fmla="*/ 1947285 w 2109551"/>
              <a:gd name="connsiteY0" fmla="*/ 1113 h 1910753"/>
              <a:gd name="connsiteX1" fmla="*/ 1125249 w 2109551"/>
              <a:gd name="connsiteY1" fmla="*/ 232022 h 1910753"/>
              <a:gd name="connsiteX2" fmla="*/ 1014412 w 2109551"/>
              <a:gd name="connsiteY2" fmla="*/ 813913 h 1910753"/>
              <a:gd name="connsiteX3" fmla="*/ 478703 w 2109551"/>
              <a:gd name="connsiteY3" fmla="*/ 1091004 h 1910753"/>
              <a:gd name="connsiteX4" fmla="*/ 81540 w 2109551"/>
              <a:gd name="connsiteY4" fmla="*/ 1220313 h 1910753"/>
              <a:gd name="connsiteX5" fmla="*/ 44594 w 2109551"/>
              <a:gd name="connsiteY5" fmla="*/ 1709840 h 1910753"/>
              <a:gd name="connsiteX6" fmla="*/ 589540 w 2109551"/>
              <a:gd name="connsiteY6" fmla="*/ 1903804 h 1910753"/>
              <a:gd name="connsiteX7" fmla="*/ 1854922 w 2109551"/>
              <a:gd name="connsiteY7" fmla="*/ 1488168 h 1910753"/>
              <a:gd name="connsiteX8" fmla="*/ 2104303 w 2109551"/>
              <a:gd name="connsiteY8" fmla="*/ 222786 h 1910753"/>
              <a:gd name="connsiteX9" fmla="*/ 1947285 w 2109551"/>
              <a:gd name="connsiteY9" fmla="*/ 1113 h 191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9551" h="1910753">
                <a:moveTo>
                  <a:pt x="1947285" y="1113"/>
                </a:moveTo>
                <a:cubicBezTo>
                  <a:pt x="1784109" y="2652"/>
                  <a:pt x="1280728" y="96555"/>
                  <a:pt x="1125249" y="232022"/>
                </a:cubicBezTo>
                <a:cubicBezTo>
                  <a:pt x="969770" y="367489"/>
                  <a:pt x="1122170" y="670749"/>
                  <a:pt x="1014412" y="813913"/>
                </a:cubicBezTo>
                <a:cubicBezTo>
                  <a:pt x="906654" y="957077"/>
                  <a:pt x="634182" y="1023271"/>
                  <a:pt x="478703" y="1091004"/>
                </a:cubicBezTo>
                <a:cubicBezTo>
                  <a:pt x="323224" y="1158737"/>
                  <a:pt x="153891" y="1117174"/>
                  <a:pt x="81540" y="1220313"/>
                </a:cubicBezTo>
                <a:cubicBezTo>
                  <a:pt x="9188" y="1323452"/>
                  <a:pt x="-40073" y="1595925"/>
                  <a:pt x="44594" y="1709840"/>
                </a:cubicBezTo>
                <a:cubicBezTo>
                  <a:pt x="129261" y="1823755"/>
                  <a:pt x="287819" y="1940749"/>
                  <a:pt x="589540" y="1903804"/>
                </a:cubicBezTo>
                <a:cubicBezTo>
                  <a:pt x="891261" y="1866859"/>
                  <a:pt x="1602461" y="1768338"/>
                  <a:pt x="1854922" y="1488168"/>
                </a:cubicBezTo>
                <a:cubicBezTo>
                  <a:pt x="2107383" y="1207998"/>
                  <a:pt x="2088909" y="467550"/>
                  <a:pt x="2104303" y="222786"/>
                </a:cubicBezTo>
                <a:cubicBezTo>
                  <a:pt x="2119697" y="-21978"/>
                  <a:pt x="2110461" y="-426"/>
                  <a:pt x="1947285" y="111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15" y="4743648"/>
            <a:ext cx="395432" cy="35440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10" y="4030467"/>
            <a:ext cx="395432" cy="354404"/>
          </a:xfrm>
          <a:prstGeom prst="rect">
            <a:avLst/>
          </a:prstGeom>
        </p:spPr>
      </p:pic>
      <p:cxnSp>
        <p:nvCxnSpPr>
          <p:cNvPr id="26" name="직선 화살표 연결선 25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직선 화살표 연결선 29"/>
          <p:cNvCxnSpPr/>
          <p:nvPr/>
        </p:nvCxnSpPr>
        <p:spPr bwMode="auto">
          <a:xfrm flipV="1">
            <a:off x="6161393" y="5630135"/>
            <a:ext cx="1055878" cy="249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  <a:blipFill rotWithShape="0">
                <a:blip r:embed="rId6"/>
                <a:stretch>
                  <a:fillRect t="-3571" r="-4688" b="-23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직선 화살표 연결선 31"/>
          <p:cNvCxnSpPr/>
          <p:nvPr/>
        </p:nvCxnSpPr>
        <p:spPr bwMode="auto">
          <a:xfrm>
            <a:off x="5268578" y="6197478"/>
            <a:ext cx="1948693" cy="587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/>
              <p:cNvSpPr/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3" name="직사각형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  <a:blipFill rotWithShape="0">
                <a:blip r:embed="rId7"/>
                <a:stretch>
                  <a:fillRect t="-3509" r="-3125" b="-21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52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cxnSp>
        <p:nvCxnSpPr>
          <p:cNvPr id="27" name="직선 연결선 26"/>
          <p:cNvCxnSpPr>
            <a:stCxn id="39" idx="5"/>
          </p:cNvCxnSpPr>
          <p:nvPr/>
        </p:nvCxnSpPr>
        <p:spPr bwMode="auto">
          <a:xfrm>
            <a:off x="3726504" y="4142362"/>
            <a:ext cx="2195905" cy="1624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No more beneficial nodes on the candidate set</a:t>
            </a:r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27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</a:t>
            </a:r>
            <a:r>
              <a:rPr lang="en-US" altLang="ko-KR" sz="3600" dirty="0" smtClean="0"/>
              <a:t>Example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24" y="5462399"/>
            <a:ext cx="395432" cy="354404"/>
          </a:xfrm>
          <a:prstGeom prst="rect">
            <a:avLst/>
          </a:prstGeom>
        </p:spPr>
      </p:pic>
      <p:cxnSp>
        <p:nvCxnSpPr>
          <p:cNvPr id="20" name="직선 연결선 19"/>
          <p:cNvCxnSpPr>
            <a:stCxn id="39" idx="5"/>
          </p:cNvCxnSpPr>
          <p:nvPr/>
        </p:nvCxnSpPr>
        <p:spPr bwMode="auto">
          <a:xfrm>
            <a:off x="3726504" y="4142362"/>
            <a:ext cx="1332707" cy="18746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자유형 22"/>
          <p:cNvSpPr/>
          <p:nvPr/>
        </p:nvSpPr>
        <p:spPr bwMode="auto">
          <a:xfrm>
            <a:off x="4610533" y="4672487"/>
            <a:ext cx="2109551" cy="1910753"/>
          </a:xfrm>
          <a:custGeom>
            <a:avLst/>
            <a:gdLst>
              <a:gd name="connsiteX0" fmla="*/ 1947285 w 2109551"/>
              <a:gd name="connsiteY0" fmla="*/ 1113 h 1910753"/>
              <a:gd name="connsiteX1" fmla="*/ 1125249 w 2109551"/>
              <a:gd name="connsiteY1" fmla="*/ 232022 h 1910753"/>
              <a:gd name="connsiteX2" fmla="*/ 1014412 w 2109551"/>
              <a:gd name="connsiteY2" fmla="*/ 813913 h 1910753"/>
              <a:gd name="connsiteX3" fmla="*/ 478703 w 2109551"/>
              <a:gd name="connsiteY3" fmla="*/ 1091004 h 1910753"/>
              <a:gd name="connsiteX4" fmla="*/ 81540 w 2109551"/>
              <a:gd name="connsiteY4" fmla="*/ 1220313 h 1910753"/>
              <a:gd name="connsiteX5" fmla="*/ 44594 w 2109551"/>
              <a:gd name="connsiteY5" fmla="*/ 1709840 h 1910753"/>
              <a:gd name="connsiteX6" fmla="*/ 589540 w 2109551"/>
              <a:gd name="connsiteY6" fmla="*/ 1903804 h 1910753"/>
              <a:gd name="connsiteX7" fmla="*/ 1854922 w 2109551"/>
              <a:gd name="connsiteY7" fmla="*/ 1488168 h 1910753"/>
              <a:gd name="connsiteX8" fmla="*/ 2104303 w 2109551"/>
              <a:gd name="connsiteY8" fmla="*/ 222786 h 1910753"/>
              <a:gd name="connsiteX9" fmla="*/ 1947285 w 2109551"/>
              <a:gd name="connsiteY9" fmla="*/ 1113 h 191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9551" h="1910753">
                <a:moveTo>
                  <a:pt x="1947285" y="1113"/>
                </a:moveTo>
                <a:cubicBezTo>
                  <a:pt x="1784109" y="2652"/>
                  <a:pt x="1280728" y="96555"/>
                  <a:pt x="1125249" y="232022"/>
                </a:cubicBezTo>
                <a:cubicBezTo>
                  <a:pt x="969770" y="367489"/>
                  <a:pt x="1122170" y="670749"/>
                  <a:pt x="1014412" y="813913"/>
                </a:cubicBezTo>
                <a:cubicBezTo>
                  <a:pt x="906654" y="957077"/>
                  <a:pt x="634182" y="1023271"/>
                  <a:pt x="478703" y="1091004"/>
                </a:cubicBezTo>
                <a:cubicBezTo>
                  <a:pt x="323224" y="1158737"/>
                  <a:pt x="153891" y="1117174"/>
                  <a:pt x="81540" y="1220313"/>
                </a:cubicBezTo>
                <a:cubicBezTo>
                  <a:pt x="9188" y="1323452"/>
                  <a:pt x="-40073" y="1595925"/>
                  <a:pt x="44594" y="1709840"/>
                </a:cubicBezTo>
                <a:cubicBezTo>
                  <a:pt x="129261" y="1823755"/>
                  <a:pt x="287819" y="1940749"/>
                  <a:pt x="589540" y="1903804"/>
                </a:cubicBezTo>
                <a:cubicBezTo>
                  <a:pt x="891261" y="1866859"/>
                  <a:pt x="1602461" y="1768338"/>
                  <a:pt x="1854922" y="1488168"/>
                </a:cubicBezTo>
                <a:cubicBezTo>
                  <a:pt x="2107383" y="1207998"/>
                  <a:pt x="2088909" y="467550"/>
                  <a:pt x="2104303" y="222786"/>
                </a:cubicBezTo>
                <a:cubicBezTo>
                  <a:pt x="2119697" y="-21978"/>
                  <a:pt x="2110461" y="-426"/>
                  <a:pt x="1947285" y="111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15" y="4743648"/>
            <a:ext cx="395432" cy="35440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10" y="4030467"/>
            <a:ext cx="395432" cy="354404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49" y="4022384"/>
            <a:ext cx="410916" cy="381467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15" y="4730116"/>
            <a:ext cx="410916" cy="381467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40" y="5444791"/>
            <a:ext cx="410916" cy="381467"/>
          </a:xfrm>
          <a:prstGeom prst="rect">
            <a:avLst/>
          </a:prstGeom>
        </p:spPr>
      </p:pic>
      <p:cxnSp>
        <p:nvCxnSpPr>
          <p:cNvPr id="33" name="직선 화살표 연결선 32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직사각형 33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4" name="직사각형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직선 화살표 연결선 34"/>
          <p:cNvCxnSpPr/>
          <p:nvPr/>
        </p:nvCxnSpPr>
        <p:spPr bwMode="auto">
          <a:xfrm flipV="1">
            <a:off x="6161393" y="5630135"/>
            <a:ext cx="1055878" cy="249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/>
              <p:cNvSpPr/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6" name="직사각형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  <a:blipFill rotWithShape="0">
                <a:blip r:embed="rId7"/>
                <a:stretch>
                  <a:fillRect t="-3571" r="-4688" b="-23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화살표 연결선 36"/>
          <p:cNvCxnSpPr/>
          <p:nvPr/>
        </p:nvCxnSpPr>
        <p:spPr bwMode="auto">
          <a:xfrm>
            <a:off x="5268578" y="6197478"/>
            <a:ext cx="1948693" cy="587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직사각형 37"/>
              <p:cNvSpPr/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8" name="직사각형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  <a:blipFill rotWithShape="0">
                <a:blip r:embed="rId8"/>
                <a:stretch>
                  <a:fillRect t="-3509" r="-3125" b="-21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63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55116"/>
            <a:ext cx="4386999" cy="4132800"/>
          </a:xfrm>
          <a:prstGeom prst="rect">
            <a:avLst/>
          </a:prstGeom>
        </p:spPr>
      </p:pic>
      <p:cxnSp>
        <p:nvCxnSpPr>
          <p:cNvPr id="27" name="직선 연결선 26"/>
          <p:cNvCxnSpPr>
            <a:stCxn id="39" idx="5"/>
          </p:cNvCxnSpPr>
          <p:nvPr/>
        </p:nvCxnSpPr>
        <p:spPr bwMode="auto">
          <a:xfrm>
            <a:off x="3726504" y="4142362"/>
            <a:ext cx="2195905" cy="16244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Final result</a:t>
            </a:r>
            <a:endParaRPr lang="en-US" altLang="ko-KR" sz="2800" kern="0" dirty="0" smtClean="0"/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28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Working </a:t>
            </a:r>
            <a:r>
              <a:rPr lang="en-US" altLang="ko-KR" sz="3600" dirty="0" smtClean="0"/>
              <a:t>Example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직선 연결선 28"/>
          <p:cNvCxnSpPr/>
          <p:nvPr/>
        </p:nvCxnSpPr>
        <p:spPr bwMode="auto">
          <a:xfrm>
            <a:off x="3732236" y="4097254"/>
            <a:ext cx="2435346" cy="10081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타원 38"/>
          <p:cNvSpPr/>
          <p:nvPr/>
        </p:nvSpPr>
        <p:spPr bwMode="auto">
          <a:xfrm>
            <a:off x="3487520" y="3903378"/>
            <a:ext cx="279987" cy="27998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5850919" y="5727059"/>
            <a:ext cx="279987" cy="279987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ko-KR" dirty="0" smtClean="0">
                <a:latin typeface="Arial" charset="0"/>
              </a:rPr>
              <a:t>2</a:t>
            </a:r>
            <a:endParaRPr lang="ko-KR" altLang="en-US" dirty="0">
              <a:latin typeface="Arial" charset="0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487517" y="1994384"/>
            <a:ext cx="2196490" cy="785343"/>
            <a:chOff x="6947510" y="1878195"/>
            <a:chExt cx="2196490" cy="785343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09" y="2038471"/>
              <a:ext cx="219574" cy="196792"/>
            </a:xfrm>
            <a:prstGeom prst="rect">
              <a:avLst/>
            </a:prstGeom>
          </p:spPr>
        </p:pic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510" y="2374590"/>
              <a:ext cx="228172" cy="21182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138323" y="1878195"/>
              <a:ext cx="2005677" cy="785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Candidate node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Non-beneficial node</a:t>
              </a:r>
              <a:endParaRPr lang="ko-KR" altLang="en-US" dirty="0"/>
            </a:p>
          </p:txBody>
        </p:sp>
      </p:grpSp>
      <p:sp>
        <p:nvSpPr>
          <p:cNvPr id="50" name="직사각형 49"/>
          <p:cNvSpPr/>
          <p:nvPr/>
        </p:nvSpPr>
        <p:spPr bwMode="auto">
          <a:xfrm>
            <a:off x="6398507" y="1956747"/>
            <a:ext cx="2306518" cy="86061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20" name="직선 연결선 19"/>
          <p:cNvCxnSpPr>
            <a:stCxn id="39" idx="5"/>
          </p:cNvCxnSpPr>
          <p:nvPr/>
        </p:nvCxnSpPr>
        <p:spPr bwMode="auto">
          <a:xfrm>
            <a:off x="3726504" y="4142362"/>
            <a:ext cx="1332707" cy="18746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타원 25"/>
          <p:cNvSpPr/>
          <p:nvPr/>
        </p:nvSpPr>
        <p:spPr bwMode="auto">
          <a:xfrm>
            <a:off x="6165221" y="4988542"/>
            <a:ext cx="279987" cy="27998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</a:t>
            </a: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8" name="타원 27"/>
          <p:cNvSpPr/>
          <p:nvPr/>
        </p:nvSpPr>
        <p:spPr bwMode="auto">
          <a:xfrm>
            <a:off x="4987320" y="5973686"/>
            <a:ext cx="279987" cy="27998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3</a:t>
            </a: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1" name="자유형 40"/>
          <p:cNvSpPr/>
          <p:nvPr/>
        </p:nvSpPr>
        <p:spPr bwMode="auto">
          <a:xfrm>
            <a:off x="4610533" y="4672487"/>
            <a:ext cx="2109551" cy="1910753"/>
          </a:xfrm>
          <a:custGeom>
            <a:avLst/>
            <a:gdLst>
              <a:gd name="connsiteX0" fmla="*/ 1947285 w 2109551"/>
              <a:gd name="connsiteY0" fmla="*/ 1113 h 1910753"/>
              <a:gd name="connsiteX1" fmla="*/ 1125249 w 2109551"/>
              <a:gd name="connsiteY1" fmla="*/ 232022 h 1910753"/>
              <a:gd name="connsiteX2" fmla="*/ 1014412 w 2109551"/>
              <a:gd name="connsiteY2" fmla="*/ 813913 h 1910753"/>
              <a:gd name="connsiteX3" fmla="*/ 478703 w 2109551"/>
              <a:gd name="connsiteY3" fmla="*/ 1091004 h 1910753"/>
              <a:gd name="connsiteX4" fmla="*/ 81540 w 2109551"/>
              <a:gd name="connsiteY4" fmla="*/ 1220313 h 1910753"/>
              <a:gd name="connsiteX5" fmla="*/ 44594 w 2109551"/>
              <a:gd name="connsiteY5" fmla="*/ 1709840 h 1910753"/>
              <a:gd name="connsiteX6" fmla="*/ 589540 w 2109551"/>
              <a:gd name="connsiteY6" fmla="*/ 1903804 h 1910753"/>
              <a:gd name="connsiteX7" fmla="*/ 1854922 w 2109551"/>
              <a:gd name="connsiteY7" fmla="*/ 1488168 h 1910753"/>
              <a:gd name="connsiteX8" fmla="*/ 2104303 w 2109551"/>
              <a:gd name="connsiteY8" fmla="*/ 222786 h 1910753"/>
              <a:gd name="connsiteX9" fmla="*/ 1947285 w 2109551"/>
              <a:gd name="connsiteY9" fmla="*/ 1113 h 191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9551" h="1910753">
                <a:moveTo>
                  <a:pt x="1947285" y="1113"/>
                </a:moveTo>
                <a:cubicBezTo>
                  <a:pt x="1784109" y="2652"/>
                  <a:pt x="1280728" y="96555"/>
                  <a:pt x="1125249" y="232022"/>
                </a:cubicBezTo>
                <a:cubicBezTo>
                  <a:pt x="969770" y="367489"/>
                  <a:pt x="1122170" y="670749"/>
                  <a:pt x="1014412" y="813913"/>
                </a:cubicBezTo>
                <a:cubicBezTo>
                  <a:pt x="906654" y="957077"/>
                  <a:pt x="634182" y="1023271"/>
                  <a:pt x="478703" y="1091004"/>
                </a:cubicBezTo>
                <a:cubicBezTo>
                  <a:pt x="323224" y="1158737"/>
                  <a:pt x="153891" y="1117174"/>
                  <a:pt x="81540" y="1220313"/>
                </a:cubicBezTo>
                <a:cubicBezTo>
                  <a:pt x="9188" y="1323452"/>
                  <a:pt x="-40073" y="1595925"/>
                  <a:pt x="44594" y="1709840"/>
                </a:cubicBezTo>
                <a:cubicBezTo>
                  <a:pt x="129261" y="1823755"/>
                  <a:pt x="287819" y="1940749"/>
                  <a:pt x="589540" y="1903804"/>
                </a:cubicBezTo>
                <a:cubicBezTo>
                  <a:pt x="891261" y="1866859"/>
                  <a:pt x="1602461" y="1768338"/>
                  <a:pt x="1854922" y="1488168"/>
                </a:cubicBezTo>
                <a:cubicBezTo>
                  <a:pt x="2107383" y="1207998"/>
                  <a:pt x="2088909" y="467550"/>
                  <a:pt x="2104303" y="222786"/>
                </a:cubicBezTo>
                <a:cubicBezTo>
                  <a:pt x="2119697" y="-21978"/>
                  <a:pt x="2110461" y="-426"/>
                  <a:pt x="1947285" y="111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42" name="직선 화살표 연결선 41"/>
          <p:cNvCxnSpPr/>
          <p:nvPr/>
        </p:nvCxnSpPr>
        <p:spPr bwMode="auto">
          <a:xfrm flipV="1">
            <a:off x="6462623" y="4982857"/>
            <a:ext cx="736626" cy="169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직사각형 42"/>
              <p:cNvSpPr/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3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18" y="4813626"/>
                <a:ext cx="155972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r="-1563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직선 화살표 연결선 43"/>
          <p:cNvCxnSpPr/>
          <p:nvPr/>
        </p:nvCxnSpPr>
        <p:spPr bwMode="auto">
          <a:xfrm flipV="1">
            <a:off x="6161393" y="5630135"/>
            <a:ext cx="1055878" cy="2495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40" y="5460903"/>
                <a:ext cx="1559722" cy="342979"/>
              </a:xfrm>
              <a:prstGeom prst="rect">
                <a:avLst/>
              </a:prstGeom>
              <a:blipFill rotWithShape="0">
                <a:blip r:embed="rId7"/>
                <a:stretch>
                  <a:fillRect t="-3571" r="-4688" b="-232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직선 화살표 연결선 50"/>
          <p:cNvCxnSpPr/>
          <p:nvPr/>
        </p:nvCxnSpPr>
        <p:spPr bwMode="auto">
          <a:xfrm>
            <a:off x="5268578" y="6197478"/>
            <a:ext cx="1948693" cy="587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/>
              <p:cNvSpPr/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suggestion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52" name="직사각형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073590"/>
                <a:ext cx="1559722" cy="342979"/>
              </a:xfrm>
              <a:prstGeom prst="rect">
                <a:avLst/>
              </a:prstGeom>
              <a:blipFill rotWithShape="0">
                <a:blip r:embed="rId8"/>
                <a:stretch>
                  <a:fillRect t="-3509" r="-3125" b="-21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10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ko-KR" sz="2800" dirty="0"/>
              <a:t>Procedure</a:t>
            </a:r>
            <a:endParaRPr lang="en-US" altLang="ko-KR" sz="28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8348" y="1277565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ko-KR" sz="2800" dirty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 smtClean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모서리가 둥근 직사각형 29"/>
              <p:cNvSpPr/>
              <p:nvPr/>
            </p:nvSpPr>
            <p:spPr bwMode="auto">
              <a:xfrm>
                <a:off x="1417773" y="3374810"/>
                <a:ext cx="1904230" cy="762000"/>
              </a:xfrm>
              <a:prstGeom prst="roundRect">
                <a:avLst/>
              </a:prstGeom>
              <a:solidFill>
                <a:srgbClr val="7DDD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  <a:endParaRPr lang="en-US" altLang="ko-KR" dirty="0" smtClean="0">
                  <a:latin typeface="Arial" charset="0"/>
                </a:endParaRPr>
              </a:p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on original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30" name="모서리가 둥근 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7773" y="3374810"/>
                <a:ext cx="1904230" cy="7620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29400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29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Proposed Algorithm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모서리가 둥근 직사각형 11"/>
              <p:cNvSpPr/>
              <p:nvPr/>
            </p:nvSpPr>
            <p:spPr bwMode="auto">
              <a:xfrm>
                <a:off x="4246652" y="3376522"/>
                <a:ext cx="2209800" cy="762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lang="en-US" altLang="ko-KR" dirty="0" smtClean="0"/>
                  <a:t>Update</a:t>
                </a:r>
                <a14:m>
                  <m:oMath xmlns:m="http://schemas.openxmlformats.org/officeDocument/2006/math">
                    <m:r>
                      <a:rPr lang="el-GR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on </a:t>
                </a:r>
                <a:endParaRPr lang="en-US" altLang="ko-KR" dirty="0">
                  <a:latin typeface="Arial" charset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2" name="모서리가 둥근 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6652" y="3376522"/>
                <a:ext cx="2209800" cy="762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/>
          <p:cNvCxnSpPr>
            <a:stCxn id="30" idx="3"/>
            <a:endCxn id="12" idx="1"/>
          </p:cNvCxnSpPr>
          <p:nvPr/>
        </p:nvCxnSpPr>
        <p:spPr bwMode="auto">
          <a:xfrm>
            <a:off x="3322003" y="3755810"/>
            <a:ext cx="924649" cy="17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모서리가 둥근 직사각형 15"/>
              <p:cNvSpPr/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For all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in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</a:p>
              <a:p>
                <a:pPr defTabSz="914400"/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Candidate set</a:t>
                </a:r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6" name="모서리가 둥근 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blipFill rotWithShape="0">
                <a:blip r:embed="rId5"/>
                <a:stretch>
                  <a:fillRect r="-123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연결선 14"/>
          <p:cNvCxnSpPr>
            <a:endCxn id="16" idx="2"/>
          </p:cNvCxnSpPr>
          <p:nvPr/>
        </p:nvCxnSpPr>
        <p:spPr bwMode="auto">
          <a:xfrm flipV="1">
            <a:off x="3665673" y="3194156"/>
            <a:ext cx="0" cy="5633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모서리가 둥근 직사각형 18"/>
              <p:cNvSpPr/>
              <p:nvPr/>
            </p:nvSpPr>
            <p:spPr bwMode="auto">
              <a:xfrm>
                <a:off x="4276618" y="4979291"/>
                <a:ext cx="2179834" cy="715766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Find th</a:t>
                </a:r>
                <a:r>
                  <a:rPr lang="en-US" altLang="ko-KR" dirty="0" smtClean="0">
                    <a:latin typeface="Arial" charset="0"/>
                  </a:rPr>
                  <a:t>e best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ko-KR" dirty="0" smtClean="0">
                  <a:latin typeface="Arial" charset="0"/>
                </a:endParaRPr>
              </a:p>
              <a:p>
                <a:pPr defTabSz="914400"/>
                <a:r>
                  <a:rPr lang="en-US" altLang="ko-KR" dirty="0">
                    <a:latin typeface="Arial" charset="0"/>
                  </a:rPr>
                  <a:t>S</a:t>
                </a:r>
                <a:r>
                  <a:rPr lang="en-US" altLang="ko-KR" dirty="0" smtClean="0">
                    <a:latin typeface="Arial" charset="0"/>
                  </a:rPr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>
                    <a:latin typeface="Arial" charset="0"/>
                  </a:rPr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en-US" altLang="ko-KR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9" name="모서리가 둥근 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6618" y="4979291"/>
                <a:ext cx="2179834" cy="715766"/>
              </a:xfrm>
              <a:prstGeom prst="roundRect">
                <a:avLst/>
              </a:prstGeom>
              <a:blipFill rotWithShape="0">
                <a:blip r:embed="rId6"/>
                <a:stretch>
                  <a:fillRect b="-8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화살표 연결선 20"/>
          <p:cNvCxnSpPr>
            <a:stCxn id="12" idx="2"/>
            <a:endCxn id="19" idx="0"/>
          </p:cNvCxnSpPr>
          <p:nvPr/>
        </p:nvCxnSpPr>
        <p:spPr bwMode="auto">
          <a:xfrm>
            <a:off x="5351552" y="4138522"/>
            <a:ext cx="14983" cy="84076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직선 화살표 연결선 32"/>
          <p:cNvCxnSpPr>
            <a:stCxn id="19" idx="1"/>
            <a:endCxn id="36" idx="3"/>
          </p:cNvCxnSpPr>
          <p:nvPr/>
        </p:nvCxnSpPr>
        <p:spPr bwMode="auto">
          <a:xfrm flipH="1">
            <a:off x="3094173" y="5337174"/>
            <a:ext cx="118244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모서리가 둥근 직사각형 35"/>
          <p:cNvSpPr/>
          <p:nvPr/>
        </p:nvSpPr>
        <p:spPr bwMode="auto">
          <a:xfrm>
            <a:off x="1417773" y="4956174"/>
            <a:ext cx="16764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Update </a:t>
            </a:r>
          </a:p>
          <a:p>
            <a:pPr defTabSz="914400"/>
            <a:r>
              <a:rPr lang="en-US" altLang="ko-KR" dirty="0" smtClean="0">
                <a:latin typeface="Arial" charset="0"/>
              </a:rPr>
              <a:t>c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andidate set</a:t>
            </a:r>
          </a:p>
        </p:txBody>
      </p:sp>
      <p:cxnSp>
        <p:nvCxnSpPr>
          <p:cNvPr id="38" name="직선 화살표 연결선 37"/>
          <p:cNvCxnSpPr>
            <a:stCxn id="36" idx="0"/>
          </p:cNvCxnSpPr>
          <p:nvPr/>
        </p:nvCxnSpPr>
        <p:spPr bwMode="auto">
          <a:xfrm flipV="1">
            <a:off x="2255973" y="4136809"/>
            <a:ext cx="0" cy="8193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직선 화살표 연결선 41"/>
          <p:cNvCxnSpPr/>
          <p:nvPr/>
        </p:nvCxnSpPr>
        <p:spPr bwMode="auto">
          <a:xfrm>
            <a:off x="5342073" y="4491875"/>
            <a:ext cx="188145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모서리가 둥근 직사각형 46"/>
          <p:cNvSpPr/>
          <p:nvPr/>
        </p:nvSpPr>
        <p:spPr bwMode="auto">
          <a:xfrm>
            <a:off x="7238082" y="4165492"/>
            <a:ext cx="1661846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Finish</a:t>
            </a:r>
            <a:r>
              <a:rPr kumimoji="1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 algorithm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st</m:t>
                            </m:r>
                          </m:sub>
                        </m:sSub>
                      </m:e>
                    </m:sPre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&lt; 0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  <a:blipFill rotWithShape="0">
                <a:blip r:embed="rId7"/>
                <a:stretch>
                  <a:fillRect r="-1734" b="-203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직선 화살표 연결선 48"/>
          <p:cNvCxnSpPr/>
          <p:nvPr/>
        </p:nvCxnSpPr>
        <p:spPr bwMode="auto">
          <a:xfrm>
            <a:off x="289328" y="3755810"/>
            <a:ext cx="112844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직사각형 47"/>
          <p:cNvSpPr/>
          <p:nvPr/>
        </p:nvSpPr>
        <p:spPr>
          <a:xfrm>
            <a:off x="213128" y="3338140"/>
            <a:ext cx="619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" charset="0"/>
              </a:rPr>
              <a:t>Start</a:t>
            </a:r>
            <a:endParaRPr lang="ko-KR" altLang="en-US" dirty="0"/>
          </a:p>
        </p:txBody>
      </p:sp>
      <p:sp>
        <p:nvSpPr>
          <p:cNvPr id="53" name="모서리가 둥근 직사각형 52"/>
          <p:cNvSpPr/>
          <p:nvPr/>
        </p:nvSpPr>
        <p:spPr bwMode="auto">
          <a:xfrm>
            <a:off x="990600" y="2209800"/>
            <a:ext cx="5775728" cy="37369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2435419" y="2004066"/>
            <a:ext cx="2460508" cy="466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1. Candidate Reduction</a:t>
            </a: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1046191" y="4570613"/>
            <a:ext cx="2460508" cy="466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1. Candidate Reduction</a:t>
            </a: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838200" y="2999227"/>
            <a:ext cx="2858664" cy="466322"/>
          </a:xfrm>
          <a:prstGeom prst="roundRect">
            <a:avLst/>
          </a:prstGeom>
          <a:solidFill>
            <a:srgbClr val="7DD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2. Influence</a:t>
            </a:r>
            <a:r>
              <a:rPr kumimoji="1" lang="en-US" altLang="ko-K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Approximation</a:t>
            </a: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3943320" y="3007553"/>
            <a:ext cx="2858664" cy="466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altLang="ko-KR" b="1" dirty="0">
                <a:latin typeface="Arial" charset="0"/>
              </a:rPr>
              <a:t>3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. Incremental Update</a:t>
            </a:r>
          </a:p>
        </p:txBody>
      </p:sp>
    </p:spTree>
    <p:extLst>
      <p:ext uri="{BB962C8B-B14F-4D97-AF65-F5344CB8AC3E}">
        <p14:creationId xmlns:p14="http://schemas.microsoft.com/office/powerpoint/2010/main" val="465607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1600" kern="0" dirty="0" smtClean="0"/>
              <a:t>One of the most important function in SNS</a:t>
            </a:r>
          </a:p>
          <a:p>
            <a:pPr defTabSz="914400" eaLnBrk="1" hangingPunct="1"/>
            <a:endParaRPr lang="en-US" altLang="ko-KR" sz="1600" kern="0" dirty="0" smtClean="0"/>
          </a:p>
          <a:p>
            <a:pPr defTabSz="914400" eaLnBrk="1" hangingPunct="1"/>
            <a:endParaRPr lang="en-US" altLang="ko-KR" sz="1600" kern="0" dirty="0"/>
          </a:p>
          <a:p>
            <a:pPr defTabSz="914400" eaLnBrk="1" hangingPunct="1"/>
            <a:endParaRPr lang="en-US" altLang="ko-KR" sz="1600" kern="0" dirty="0" smtClean="0"/>
          </a:p>
          <a:p>
            <a:pPr defTabSz="914400" eaLnBrk="1" hangingPunct="1"/>
            <a:endParaRPr lang="en-US" altLang="ko-KR" sz="1600" kern="0" dirty="0" smtClean="0"/>
          </a:p>
          <a:p>
            <a:pPr defTabSz="914400" eaLnBrk="1" hangingPunct="1"/>
            <a:endParaRPr lang="en-US" altLang="ko-KR" sz="1600" kern="0" dirty="0" smtClean="0"/>
          </a:p>
          <a:p>
            <a:pPr defTabSz="914400" eaLnBrk="1" hangingPunct="1"/>
            <a:endParaRPr lang="en-US" altLang="ko-KR" sz="1600" kern="0" dirty="0" smtClean="0"/>
          </a:p>
          <a:p>
            <a:pPr defTabSz="914400" eaLnBrk="1" hangingPunct="1"/>
            <a:endParaRPr lang="en-US" altLang="ko-KR" sz="1600" kern="0" dirty="0" smtClean="0"/>
          </a:p>
          <a:p>
            <a:pPr defTabSz="914400" eaLnBrk="1" hangingPunct="1"/>
            <a:r>
              <a:rPr lang="en-US" altLang="ko-KR" sz="1600" kern="0" dirty="0" smtClean="0"/>
              <a:t>Using node-to-node similarity</a:t>
            </a:r>
          </a:p>
          <a:p>
            <a:pPr lvl="1" defTabSz="914400" eaLnBrk="1" hangingPunct="1"/>
            <a:r>
              <a:rPr lang="en-US" altLang="ko-KR" sz="1200" kern="0" dirty="0" smtClean="0"/>
              <a:t>Proximity</a:t>
            </a:r>
          </a:p>
          <a:p>
            <a:pPr lvl="1" defTabSz="914400" eaLnBrk="1" hangingPunct="1"/>
            <a:r>
              <a:rPr lang="en-US" altLang="ko-KR" sz="1200" kern="0" dirty="0" err="1" smtClean="0"/>
              <a:t>Homophily</a:t>
            </a:r>
            <a:endParaRPr lang="en-US" altLang="ko-KR" sz="1200" kern="0" dirty="0" smtClean="0"/>
          </a:p>
          <a:p>
            <a:pPr lvl="1" defTabSz="914400" eaLnBrk="1" hangingPunct="1"/>
            <a:r>
              <a:rPr lang="en-US" altLang="ko-KR" sz="1200" kern="0" dirty="0" smtClean="0"/>
              <a:t>Ego-network</a:t>
            </a:r>
          </a:p>
          <a:p>
            <a:pPr lvl="1" defTabSz="914400" eaLnBrk="1" hangingPunct="1"/>
            <a:r>
              <a:rPr lang="en-US" altLang="ko-KR" sz="1200" kern="0" dirty="0" smtClean="0"/>
              <a:t>Other contents</a:t>
            </a:r>
          </a:p>
          <a:p>
            <a:pPr lvl="1" defTabSz="914400" eaLnBrk="1" hangingPunct="1"/>
            <a:endParaRPr lang="en-US" altLang="ko-KR" sz="200" kern="0" dirty="0" smtClean="0"/>
          </a:p>
          <a:p>
            <a:pPr marL="0" indent="0" defTabSz="914400" eaLnBrk="1" hangingPunct="1">
              <a:buNone/>
            </a:pPr>
            <a:endParaRPr lang="en-US" altLang="ko-KR" sz="1600" kern="0" dirty="0" smtClean="0"/>
          </a:p>
          <a:p>
            <a:pPr lvl="1" defTabSz="914400" eaLnBrk="1" hangingPunct="1"/>
            <a:endParaRPr lang="en-US" altLang="ko-KR" sz="800" kern="0" dirty="0"/>
          </a:p>
          <a:p>
            <a:pPr defTabSz="914400" eaLnBrk="1" hangingPunct="1"/>
            <a:endParaRPr lang="en-US" altLang="ko-KR" sz="1600" kern="0" dirty="0"/>
          </a:p>
          <a:p>
            <a:pPr defTabSz="914400" eaLnBrk="1" hangingPunct="1"/>
            <a:endParaRPr lang="en-US" altLang="ko-KR" sz="1600" kern="0" dirty="0" smtClean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57200" y="5243513"/>
            <a:ext cx="82296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000" kern="0" dirty="0" smtClean="0"/>
              <a:t>Weaknesses</a:t>
            </a:r>
          </a:p>
          <a:p>
            <a:pPr lvl="1" defTabSz="914400" eaLnBrk="1" hangingPunct="1"/>
            <a:r>
              <a:rPr lang="en-US" altLang="ko-KR" sz="1600" kern="0" dirty="0" smtClean="0"/>
              <a:t>No </a:t>
            </a:r>
            <a:r>
              <a:rPr lang="en-US" altLang="ko-KR" sz="1600" kern="0" dirty="0"/>
              <a:t>common </a:t>
            </a:r>
            <a:r>
              <a:rPr lang="en-US" altLang="ko-KR" sz="1600" kern="0" dirty="0" smtClean="0"/>
              <a:t>characteristic between recommendation</a:t>
            </a:r>
            <a:endParaRPr lang="en-US" altLang="ko-KR" sz="1600" kern="0" dirty="0"/>
          </a:p>
          <a:p>
            <a:pPr lvl="1" defTabSz="914400" eaLnBrk="1" hangingPunct="1"/>
            <a:r>
              <a:rPr lang="en-US" altLang="ko-KR" sz="1600" kern="0" dirty="0"/>
              <a:t>Hard to cope with </a:t>
            </a:r>
            <a:r>
              <a:rPr lang="en-US" altLang="ko-KR" sz="1600" kern="0" dirty="0" smtClean="0"/>
              <a:t>user’s </a:t>
            </a:r>
            <a:r>
              <a:rPr lang="en-US" altLang="ko-KR" sz="1600" kern="0" dirty="0"/>
              <a:t>hidden </a:t>
            </a:r>
            <a:r>
              <a:rPr lang="en-US" altLang="ko-KR" sz="1600" kern="0" dirty="0" smtClean="0"/>
              <a:t>intention</a:t>
            </a:r>
            <a:endParaRPr lang="en-US" altLang="ko-KR" sz="1600" kern="0" dirty="0"/>
          </a:p>
          <a:p>
            <a:pPr lvl="1" defTabSz="914400" eaLnBrk="1" hangingPunct="1"/>
            <a:endParaRPr lang="en-US" altLang="ko-KR" sz="1400" kern="0" dirty="0" smtClean="0"/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691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ko-KR" sz="3600" dirty="0" smtClean="0"/>
              <a:t>Friend Recommendation</a:t>
            </a:r>
          </a:p>
        </p:txBody>
      </p:sp>
      <p:cxnSp>
        <p:nvCxnSpPr>
          <p:cNvPr id="8" name="직선 연결선 7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734942"/>
            <a:ext cx="2018529" cy="1294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39" y="1798352"/>
            <a:ext cx="2188790" cy="1630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48" y="1850525"/>
            <a:ext cx="2364296" cy="1578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313" y="1785938"/>
            <a:ext cx="2483487" cy="42338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64249" y="6030754"/>
            <a:ext cx="24320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kern="0" dirty="0"/>
              <a:t>Recommended </a:t>
            </a:r>
            <a:r>
              <a:rPr lang="en-US" altLang="ko-KR" sz="1000" kern="0" dirty="0" smtClean="0"/>
              <a:t>friend </a:t>
            </a:r>
            <a:r>
              <a:rPr lang="en-US" altLang="ko-KR" sz="1000" kern="0" dirty="0"/>
              <a:t>of my </a:t>
            </a:r>
            <a:r>
              <a:rPr lang="en-US" altLang="ko-KR" sz="1000" kern="0" dirty="0" smtClean="0"/>
              <a:t>FB account</a:t>
            </a:r>
            <a:endParaRPr lang="ko-KR" altLang="en-US" sz="10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212838" y="2662238"/>
            <a:ext cx="2559687" cy="671512"/>
          </a:xfrm>
          <a:prstGeom prst="rect">
            <a:avLst/>
          </a:prstGeom>
          <a:solidFill>
            <a:srgbClr val="A80000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</a:t>
            </a:r>
            <a:r>
              <a:rPr lang="en-US" altLang="ko-KR" b="1" dirty="0" smtClean="0">
                <a:latin typeface="Arial" charset="0"/>
              </a:rPr>
              <a:t>RANDOM</a:t>
            </a:r>
            <a:br>
              <a:rPr lang="en-US" altLang="ko-KR" b="1" dirty="0" smtClean="0">
                <a:latin typeface="Arial" charset="0"/>
              </a:rPr>
            </a:br>
            <a:r>
              <a:rPr lang="en-US" altLang="ko-KR" b="1" dirty="0" smtClean="0">
                <a:latin typeface="Arial" charset="0"/>
              </a:rPr>
              <a:t>MUTUAL FRIEND</a:t>
            </a: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212838" y="4038600"/>
            <a:ext cx="2559687" cy="671512"/>
          </a:xfrm>
          <a:prstGeom prst="rect">
            <a:avLst/>
          </a:prstGeom>
          <a:solidFill>
            <a:srgbClr val="A80000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</a:t>
            </a:r>
            <a:r>
              <a:rPr lang="en-US" altLang="ko-KR" b="1" dirty="0" smtClean="0">
                <a:latin typeface="Arial" charset="0"/>
              </a:rPr>
              <a:t>RANDOM</a:t>
            </a:r>
            <a:br>
              <a:rPr lang="en-US" altLang="ko-KR" b="1" dirty="0" smtClean="0">
                <a:latin typeface="Arial" charset="0"/>
              </a:rPr>
            </a:br>
            <a:r>
              <a:rPr lang="en-US" altLang="ko-KR" b="1" dirty="0" smtClean="0">
                <a:latin typeface="Arial" charset="0"/>
              </a:rPr>
              <a:t>MUTUAL FRIEND (KAIST)</a:t>
            </a: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212838" y="3348038"/>
            <a:ext cx="2559687" cy="671512"/>
          </a:xfrm>
          <a:prstGeom prst="rect">
            <a:avLst/>
          </a:prstGeom>
          <a:solidFill>
            <a:schemeClr val="tx2">
              <a:lumMod val="40000"/>
              <a:lumOff val="60000"/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</a:t>
            </a:r>
            <a:r>
              <a:rPr lang="en-US" altLang="ko-KR" b="1" dirty="0" smtClean="0">
                <a:latin typeface="Arial" charset="0"/>
              </a:rPr>
              <a:t>FROM SOCIAL CLUB</a:t>
            </a:r>
            <a:endParaRPr kumimoji="1" lang="ko-KR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33400" y="1455315"/>
            <a:ext cx="5391150" cy="3659610"/>
            <a:chOff x="533400" y="1455315"/>
            <a:chExt cx="5391150" cy="3659610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5924550" y="1455315"/>
              <a:ext cx="0" cy="36596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533400" y="5105400"/>
              <a:ext cx="539115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05296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30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Monte-Carlo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219200"/>
                <a:ext cx="8229600" cy="47244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</a:pPr>
                <a:r>
                  <a:rPr lang="en-US" altLang="ko-KR" sz="2400" dirty="0" smtClean="0"/>
                  <a:t>Purpose : To get the numerical result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endParaRPr lang="en-US" altLang="ko-KR" sz="2400" dirty="0" smtClean="0"/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ko-KR" sz="2400" dirty="0" smtClean="0"/>
                  <a:t>Influence approximation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)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altLang="ko-KR" sz="2000" dirty="0" smtClean="0"/>
                  <a:t>Simulation of Katz centrality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ko-KR" sz="2000" dirty="0" smtClean="0"/>
                  <a:t>) and personalized Katz centrality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) using our information propagation model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altLang="ko-KR" sz="2000" dirty="0" smtClean="0"/>
                  <a:t>Save interim result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endParaRPr lang="en-US" altLang="ko-KR" sz="2000" dirty="0" smtClean="0"/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ko-KR" sz="2400" dirty="0" smtClean="0"/>
                  <a:t>Incremental update of influence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sz="2400" dirty="0" smtClean="0"/>
                  <a:t>)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altLang="ko-KR" sz="2000" dirty="0" smtClean="0">
                    <a:ea typeface="Cambria Math" panose="02040503050406030204" pitchFamily="18" charset="0"/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sz="20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ko-KR" sz="2000" dirty="0"/>
                  <a:t>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ko-KR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ko-K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altLang="ko-KR" sz="2000" dirty="0" smtClean="0"/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altLang="ko-KR" sz="2000" dirty="0" smtClean="0"/>
                  <a:t>By Initializing new diffusion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altLang="ko-KR" sz="2400" dirty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219200"/>
                <a:ext cx="8229600" cy="4724400"/>
              </a:xfrm>
              <a:blipFill rotWithShape="0">
                <a:blip r:embed="rId3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그룹 6"/>
          <p:cNvGrpSpPr/>
          <p:nvPr/>
        </p:nvGrpSpPr>
        <p:grpSpPr>
          <a:xfrm>
            <a:off x="7162800" y="3535362"/>
            <a:ext cx="1447800" cy="2255838"/>
            <a:chOff x="5867400" y="2543300"/>
            <a:chExt cx="3029033" cy="394924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01" y="2543300"/>
              <a:ext cx="3029032" cy="3949244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 bwMode="auto">
            <a:xfrm>
              <a:off x="5867400" y="3316210"/>
              <a:ext cx="3029030" cy="49378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5867400" y="4254361"/>
              <a:ext cx="3029030" cy="49378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5867400" y="5129150"/>
              <a:ext cx="3029030" cy="493789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738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084" y="2013000"/>
            <a:ext cx="4908878" cy="4464000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31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Example (Influence Approximation)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295400"/>
                <a:ext cx="8229600" cy="47244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400" dirty="0" smtClean="0"/>
                  <a:t>Monte-Carlo simulation for Personalized Katz centrality</a:t>
                </a:r>
              </a:p>
              <a:p>
                <a:pPr eaLnBrk="1" hangingPunct="1"/>
                <a:r>
                  <a:rPr lang="en-US" altLang="ko-KR" sz="2400" dirty="0" smtClean="0"/>
                  <a:t>Number of initial article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sz="2000" dirty="0" smtClean="0"/>
              </a:p>
              <a:p>
                <a:pPr marL="0" indent="0" eaLnBrk="1" hangingPunct="1">
                  <a:buNone/>
                </a:pPr>
                <a:r>
                  <a:rPr lang="en-US" altLang="ko-KR" sz="2000" dirty="0" smtClean="0"/>
                  <a:t>     (Number of simulation)</a:t>
                </a:r>
                <a:endParaRPr lang="en-US" altLang="ko-KR" sz="2000" dirty="0"/>
              </a:p>
              <a:p>
                <a:pPr eaLnBrk="1" hangingPunct="1"/>
                <a:endParaRPr lang="en-US" altLang="ko-KR" sz="2400" dirty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295400"/>
                <a:ext cx="8229600" cy="4724400"/>
              </a:xfrm>
              <a:blipFill rotWithShape="0">
                <a:blip r:embed="rId4"/>
                <a:stretch>
                  <a:fillRect l="-296" t="-9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2286000" y="3210888"/>
                <a:ext cx="18217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𝑈𝑝𝑙𝑜𝑎𝑑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articles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210888"/>
                <a:ext cx="1821717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구부러진 연결선 4"/>
          <p:cNvCxnSpPr/>
          <p:nvPr/>
        </p:nvCxnSpPr>
        <p:spPr bwMode="auto">
          <a:xfrm rot="16200000" flipH="1">
            <a:off x="3146321" y="3603521"/>
            <a:ext cx="412958" cy="304800"/>
          </a:xfrm>
          <a:prstGeom prst="curvedConnector3">
            <a:avLst>
              <a:gd name="adj1" fmla="val 1059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타원 10"/>
          <p:cNvSpPr/>
          <p:nvPr/>
        </p:nvSpPr>
        <p:spPr bwMode="auto">
          <a:xfrm>
            <a:off x="3772314" y="4020537"/>
            <a:ext cx="324000" cy="32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2" name="타원 11"/>
          <p:cNvSpPr/>
          <p:nvPr/>
        </p:nvSpPr>
        <p:spPr bwMode="auto">
          <a:xfrm>
            <a:off x="6686400" y="5695800"/>
            <a:ext cx="324000" cy="324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6402189" y="2174119"/>
                <a:ext cx="1789464" cy="605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𝑃𝐾𝑎𝑡𝑧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𝐾𝑎𝑡𝑧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189" y="2174119"/>
                <a:ext cx="1789464" cy="6050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직사각형 6"/>
          <p:cNvSpPr/>
          <p:nvPr/>
        </p:nvSpPr>
        <p:spPr bwMode="auto">
          <a:xfrm>
            <a:off x="6934200" y="2212082"/>
            <a:ext cx="1257453" cy="302518"/>
          </a:xfrm>
          <a:prstGeom prst="rect">
            <a:avLst/>
          </a:prstGeom>
          <a:solidFill>
            <a:srgbClr val="0064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9" name="직선 화살표 연결선 8"/>
          <p:cNvCxnSpPr>
            <a:stCxn id="7" idx="0"/>
          </p:cNvCxnSpPr>
          <p:nvPr/>
        </p:nvCxnSpPr>
        <p:spPr bwMode="auto">
          <a:xfrm flipH="1" flipV="1">
            <a:off x="7230128" y="1715679"/>
            <a:ext cx="332799" cy="4964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4" name="그룹 13"/>
          <p:cNvGrpSpPr/>
          <p:nvPr/>
        </p:nvGrpSpPr>
        <p:grpSpPr>
          <a:xfrm>
            <a:off x="6868466" y="3210888"/>
            <a:ext cx="1503067" cy="830997"/>
            <a:chOff x="6402189" y="2951033"/>
            <a:chExt cx="1503067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6614518" y="2951033"/>
              <a:ext cx="12907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dirty="0" smtClean="0"/>
                <a:t>Source user</a:t>
              </a:r>
            </a:p>
            <a:p>
              <a:pPr>
                <a:lnSpc>
                  <a:spcPct val="150000"/>
                </a:lnSpc>
              </a:pPr>
              <a:r>
                <a:rPr lang="en-US" altLang="ko-KR" dirty="0" smtClean="0"/>
                <a:t>Target user</a:t>
              </a:r>
              <a:endParaRPr lang="ko-KR" altLang="en-US" dirty="0"/>
            </a:p>
          </p:txBody>
        </p:sp>
        <p:sp>
          <p:nvSpPr>
            <p:cNvPr id="21" name="타원 20"/>
            <p:cNvSpPr/>
            <p:nvPr/>
          </p:nvSpPr>
          <p:spPr bwMode="auto">
            <a:xfrm>
              <a:off x="6402189" y="3091032"/>
              <a:ext cx="219243" cy="219243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22" name="타원 21"/>
            <p:cNvSpPr/>
            <p:nvPr/>
          </p:nvSpPr>
          <p:spPr bwMode="auto">
            <a:xfrm>
              <a:off x="6402189" y="3458072"/>
              <a:ext cx="219243" cy="219243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148" y="3815131"/>
            <a:ext cx="23988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56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136" y="2157000"/>
            <a:ext cx="4759180" cy="4320000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32</a:t>
            </a:fld>
            <a:endParaRPr kumimoji="0" lang="en-US" altLang="ko-KR"/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ko-KR" sz="2400" dirty="0" smtClean="0"/>
              <a:t>Articles propagate through network according to our model (Direct neighbors receive the article)</a:t>
            </a:r>
            <a:endParaRPr lang="en-US" altLang="ko-KR" sz="2000" dirty="0"/>
          </a:p>
          <a:p>
            <a:pPr eaLnBrk="1" hangingPunct="1"/>
            <a:endParaRPr lang="en-US" altLang="ko-KR" sz="2400" dirty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타원 7"/>
          <p:cNvSpPr/>
          <p:nvPr/>
        </p:nvSpPr>
        <p:spPr bwMode="auto">
          <a:xfrm>
            <a:off x="3772328" y="4107148"/>
            <a:ext cx="324000" cy="324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6571686" y="5713863"/>
            <a:ext cx="324000" cy="324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3600" kern="0" smtClean="0"/>
              <a:t>Example (Influence Approximation)</a:t>
            </a:r>
            <a:endParaRPr lang="en-US" altLang="ko-KR" sz="3600" kern="0" dirty="0" smtClean="0"/>
          </a:p>
        </p:txBody>
      </p:sp>
      <p:sp>
        <p:nvSpPr>
          <p:cNvPr id="2" name="직사각형 1"/>
          <p:cNvSpPr/>
          <p:nvPr/>
        </p:nvSpPr>
        <p:spPr>
          <a:xfrm>
            <a:off x="685800" y="2282825"/>
            <a:ext cx="2467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&lt;First propagation step&gt;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055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66" y="2600206"/>
            <a:ext cx="4357234" cy="3808800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33</a:t>
            </a:fld>
            <a:endParaRPr kumimoji="0"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199" y="1295400"/>
                <a:ext cx="8260915" cy="47244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400" dirty="0" smtClean="0"/>
                  <a:t>Information propagation from a node stops if the sharing condition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altLang="ko-KR" sz="2400" dirty="0" smtClean="0"/>
                  <a:t>) hasn’t met</a:t>
                </a:r>
                <a:endParaRPr lang="en-US" altLang="ko-KR" sz="2000" dirty="0"/>
              </a:p>
              <a:p>
                <a:pPr eaLnBrk="1" hangingPunct="1"/>
                <a:endParaRPr lang="en-US" altLang="ko-KR" sz="2400" dirty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199" y="1295400"/>
                <a:ext cx="8260915" cy="4724400"/>
              </a:xfrm>
              <a:blipFill rotWithShape="0">
                <a:blip r:embed="rId4"/>
                <a:stretch>
                  <a:fillRect l="-295" t="-903" r="-2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51" y="2771775"/>
            <a:ext cx="268817" cy="26881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09" y="3712633"/>
            <a:ext cx="268817" cy="26881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76" y="4586288"/>
            <a:ext cx="268817" cy="26881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87" y="5795963"/>
            <a:ext cx="268817" cy="26881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92" y="4586288"/>
            <a:ext cx="268817" cy="26881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43" y="4720696"/>
            <a:ext cx="268817" cy="26881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307681" y="5728758"/>
            <a:ext cx="644957" cy="298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ko-KR" dirty="0" smtClean="0"/>
              <a:t>Share</a:t>
            </a:r>
            <a:endParaRPr lang="en-US" altLang="ko-KR" sz="1400" dirty="0"/>
          </a:p>
        </p:txBody>
      </p:sp>
      <p:grpSp>
        <p:nvGrpSpPr>
          <p:cNvPr id="5" name="그룹 4"/>
          <p:cNvGrpSpPr/>
          <p:nvPr/>
        </p:nvGrpSpPr>
        <p:grpSpPr>
          <a:xfrm>
            <a:off x="6004108" y="2057400"/>
            <a:ext cx="2744024" cy="338554"/>
            <a:chOff x="6278747" y="2952291"/>
            <a:chExt cx="2744024" cy="33855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33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47" y="2996026"/>
              <a:ext cx="234000" cy="234000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6488103" y="2952291"/>
              <a:ext cx="25346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 smtClean="0"/>
                <a:t>No sharing from this node</a:t>
              </a:r>
              <a:endParaRPr lang="ko-KR" altLang="en-US" dirty="0"/>
            </a:p>
          </p:txBody>
        </p:sp>
      </p:grpSp>
      <p:sp>
        <p:nvSpPr>
          <p:cNvPr id="21" name="타원 20"/>
          <p:cNvSpPr/>
          <p:nvPr/>
        </p:nvSpPr>
        <p:spPr bwMode="auto">
          <a:xfrm>
            <a:off x="3523672" y="4267200"/>
            <a:ext cx="306000" cy="306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6027470" y="5679952"/>
            <a:ext cx="306000" cy="306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3600" kern="0" smtClean="0"/>
              <a:t>Example (Influence Approximation)</a:t>
            </a:r>
            <a:endParaRPr lang="en-US" altLang="ko-KR" sz="3600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29200" y="3581400"/>
                <a:ext cx="219585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=0.18&lt;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ko-KR" dirty="0" smtClean="0"/>
              </a:p>
              <a:p>
                <a:r>
                  <a:rPr lang="en-US" altLang="ko-KR" dirty="0"/>
                  <a:t> </a:t>
                </a:r>
                <a:r>
                  <a:rPr lang="en-US" altLang="ko-KR" dirty="0" smtClean="0"/>
                  <a:t>No sharing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581400"/>
                <a:ext cx="2195858" cy="492443"/>
              </a:xfrm>
              <a:prstGeom prst="rect">
                <a:avLst/>
              </a:prstGeom>
              <a:blipFill rotWithShape="0">
                <a:blip r:embed="rId9"/>
                <a:stretch>
                  <a:fillRect l="-3056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화살표 연결선 15"/>
          <p:cNvCxnSpPr/>
          <p:nvPr/>
        </p:nvCxnSpPr>
        <p:spPr bwMode="auto">
          <a:xfrm>
            <a:off x="4749901" y="3847041"/>
            <a:ext cx="26994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직사각형 32"/>
          <p:cNvSpPr/>
          <p:nvPr/>
        </p:nvSpPr>
        <p:spPr>
          <a:xfrm>
            <a:off x="730897" y="2301847"/>
            <a:ext cx="2762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&lt;Second propagation step&gt;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2500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949" y="2541164"/>
            <a:ext cx="3230358" cy="293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219200"/>
                <a:ext cx="8229600" cy="47244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400" dirty="0" smtClean="0"/>
                  <a:t>Finish the simulation (Fixed step n) and count the total number of articles which passed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400" dirty="0" smtClean="0"/>
                  <a:t> </a:t>
                </a:r>
                <a:endParaRPr lang="en-US" altLang="ko-KR" sz="2000" dirty="0"/>
              </a:p>
              <a:p>
                <a:pPr eaLnBrk="1" hangingPunct="1"/>
                <a:endParaRPr lang="en-US" altLang="ko-KR" sz="2400" dirty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219200"/>
                <a:ext cx="8229600" cy="4724400"/>
              </a:xfrm>
              <a:blipFill rotWithShape="0">
                <a:blip r:embed="rId4"/>
                <a:stretch>
                  <a:fillRect l="-296" t="-9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/>
              <p:cNvSpPr/>
              <p:nvPr/>
            </p:nvSpPr>
            <p:spPr>
              <a:xfrm>
                <a:off x="609600" y="3843386"/>
                <a:ext cx="4282711" cy="1643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800" dirty="0" smtClean="0"/>
                  <a:t>Number of article each node upload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sz="1800" dirty="0" smtClean="0"/>
              </a:p>
              <a:p>
                <a:r>
                  <a:rPr lang="en-US" altLang="ko-KR" sz="1800" dirty="0" smtClean="0"/>
                  <a:t>Number </a:t>
                </a:r>
                <a:r>
                  <a:rPr lang="en-US" altLang="ko-KR" sz="1800" dirty="0"/>
                  <a:t>of article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800" dirty="0"/>
                  <a:t>received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r>
                      <a:rPr lang="en-US" altLang="ko-KR" i="1" ker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st</m:t>
                            </m:r>
                          </m:sub>
                        </m:sSub>
                      </m:e>
                    </m:nary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𝐾𝑎𝑡𝑧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)≈1.25</m:t>
                    </m:r>
                  </m:oMath>
                </a14:m>
                <a:r>
                  <a:rPr lang="en-US" altLang="ko-KR" sz="1400" dirty="0" smtClean="0"/>
                  <a:t> </a:t>
                </a:r>
                <a:endParaRPr lang="en-US" altLang="ko-KR" sz="1400" dirty="0"/>
              </a:p>
              <a:p>
                <a:endParaRPr lang="en-US" altLang="ko-K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𝑃𝐾𝑎𝑡𝑧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𝐾𝑎𝑡𝑧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0.17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1.25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43386"/>
                <a:ext cx="4282711" cy="1643014"/>
              </a:xfrm>
              <a:prstGeom prst="rect">
                <a:avLst/>
              </a:prstGeom>
              <a:blipFill rotWithShape="0">
                <a:blip r:embed="rId5"/>
                <a:stretch>
                  <a:fillRect l="-1138" t="-18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34</a:t>
            </a:fld>
            <a:endParaRPr kumimoji="0" lang="en-US" altLang="ko-KR" dirty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609600" y="2547986"/>
                <a:ext cx="4135940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800" dirty="0" smtClean="0"/>
                  <a:t>&lt;Example&gt;</a:t>
                </a:r>
              </a:p>
              <a:p>
                <a:r>
                  <a:rPr lang="en-US" altLang="ko-KR" sz="1800" dirty="0" smtClean="0"/>
                  <a:t>Number of articles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800" dirty="0" smtClean="0"/>
                  <a:t>uploaded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sz="1800" dirty="0" smtClean="0"/>
              </a:p>
              <a:p>
                <a:r>
                  <a:rPr lang="en-US" altLang="ko-KR" sz="1800" dirty="0" smtClean="0"/>
                  <a:t>Number </a:t>
                </a:r>
                <a:r>
                  <a:rPr lang="en-US" altLang="ko-KR" sz="1800" dirty="0"/>
                  <a:t>of </a:t>
                </a:r>
                <a:r>
                  <a:rPr lang="en-US" altLang="ko-KR" sz="1800" dirty="0" smtClean="0"/>
                  <a:t>articles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800" dirty="0"/>
                  <a:t>received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0.17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r>
                      <a:rPr lang="en-US" altLang="ko-KR" i="1" kern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𝑃𝐾𝑎𝑡𝑧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ko-KR" sz="1400" i="1" dirty="0" smtClean="0">
                        <a:latin typeface="Cambria Math" panose="02040503050406030204" pitchFamily="18" charset="0"/>
                      </a:rPr>
                      <m:t>0.1</m:t>
                    </m:r>
                    <m:r>
                      <a:rPr lang="en-US" altLang="ko-KR" sz="1400" b="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altLang="ko-KR" sz="1400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47986"/>
                <a:ext cx="4135940" cy="1415772"/>
              </a:xfrm>
              <a:prstGeom prst="rect">
                <a:avLst/>
              </a:prstGeom>
              <a:blipFill rotWithShape="0">
                <a:blip r:embed="rId6"/>
                <a:stretch>
                  <a:fillRect l="-1180" t="-25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5496285" y="3516854"/>
                <a:ext cx="4606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285" y="3516854"/>
                <a:ext cx="460639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7973927" y="5060888"/>
                <a:ext cx="8437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0.1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927" y="5060888"/>
                <a:ext cx="843757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타원 13"/>
          <p:cNvSpPr/>
          <p:nvPr/>
        </p:nvSpPr>
        <p:spPr bwMode="auto">
          <a:xfrm>
            <a:off x="5844000" y="3841284"/>
            <a:ext cx="252000" cy="25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7" name="타원 16"/>
          <p:cNvSpPr/>
          <p:nvPr/>
        </p:nvSpPr>
        <p:spPr bwMode="auto">
          <a:xfrm>
            <a:off x="7767022" y="4941593"/>
            <a:ext cx="252000" cy="252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3600" kern="0" smtClean="0"/>
              <a:t>Example (Influence Approximation)</a:t>
            </a:r>
            <a:endParaRPr lang="en-US" altLang="ko-KR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1192169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ko-KR" sz="2800" dirty="0"/>
              <a:t>Procedure</a:t>
            </a:r>
            <a:endParaRPr lang="en-US" altLang="ko-KR" sz="28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8348" y="1277565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endParaRPr lang="en-US" altLang="ko-KR" sz="2800" dirty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 smtClean="0"/>
          </a:p>
          <a:p>
            <a:pPr marL="0" lvl="1" indent="0" defTabSz="914400" eaLnBrk="1" hangingPunct="1">
              <a:buClr>
                <a:schemeClr val="accent1"/>
              </a:buClr>
              <a:buSzPct val="65000"/>
              <a:buNone/>
            </a:pPr>
            <a:endParaRPr lang="en-US" altLang="ko-K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모서리가 둥근 직사각형 29"/>
              <p:cNvSpPr/>
              <p:nvPr/>
            </p:nvSpPr>
            <p:spPr bwMode="auto">
              <a:xfrm>
                <a:off x="1417773" y="3374810"/>
                <a:ext cx="1904230" cy="762000"/>
              </a:xfrm>
              <a:prstGeom prst="roundRect">
                <a:avLst/>
              </a:prstGeom>
              <a:solidFill>
                <a:srgbClr val="7DDD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  <a:endParaRPr lang="en-US" altLang="ko-KR" dirty="0" smtClean="0">
                  <a:latin typeface="Arial" charset="0"/>
                </a:endParaRPr>
              </a:p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on original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graph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30" name="모서리가 둥근 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7773" y="3374810"/>
                <a:ext cx="1904230" cy="762000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29400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35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Proposed Algorithm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모서리가 둥근 직사각형 11"/>
              <p:cNvSpPr/>
              <p:nvPr/>
            </p:nvSpPr>
            <p:spPr bwMode="auto">
              <a:xfrm>
                <a:off x="4246652" y="3376522"/>
                <a:ext cx="2209800" cy="762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lang="en-US" altLang="ko-KR" dirty="0" smtClean="0"/>
                  <a:t>Update</a:t>
                </a:r>
                <a14:m>
                  <m:oMath xmlns:m="http://schemas.openxmlformats.org/officeDocument/2006/math">
                    <m:r>
                      <a:rPr lang="el-GR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st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on </a:t>
                </a:r>
                <a:endParaRPr lang="en-US" altLang="ko-KR" dirty="0">
                  <a:latin typeface="Arial" charset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2" name="모서리가 둥근 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6652" y="3376522"/>
                <a:ext cx="2209800" cy="76200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/>
          <p:cNvCxnSpPr>
            <a:stCxn id="30" idx="3"/>
            <a:endCxn id="12" idx="1"/>
          </p:cNvCxnSpPr>
          <p:nvPr/>
        </p:nvCxnSpPr>
        <p:spPr bwMode="auto">
          <a:xfrm>
            <a:off x="3322003" y="3755810"/>
            <a:ext cx="924649" cy="17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모서리가 둥근 직사각형 15"/>
              <p:cNvSpPr/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For all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in</a:t>
                </a:r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 </a:t>
                </a:r>
              </a:p>
              <a:p>
                <a:pPr defTabSz="914400"/>
                <a:r>
                  <a:rPr kumimoji="1" lang="en-US" altLang="ko-KR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Candidate set</a:t>
                </a:r>
                <a:endParaRPr kumimoji="1" lang="en-US" altLang="ko-K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16" name="모서리가 둥근 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7218" y="2431300"/>
                <a:ext cx="1476910" cy="762856"/>
              </a:xfrm>
              <a:prstGeom prst="roundRect">
                <a:avLst/>
              </a:prstGeom>
              <a:blipFill rotWithShape="0">
                <a:blip r:embed="rId5"/>
                <a:stretch>
                  <a:fillRect r="-123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직선 연결선 14"/>
          <p:cNvCxnSpPr>
            <a:endCxn id="16" idx="2"/>
          </p:cNvCxnSpPr>
          <p:nvPr/>
        </p:nvCxnSpPr>
        <p:spPr bwMode="auto">
          <a:xfrm flipV="1">
            <a:off x="3665673" y="3194156"/>
            <a:ext cx="0" cy="5633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모서리가 둥근 직사각형 18"/>
              <p:cNvSpPr/>
              <p:nvPr/>
            </p:nvSpPr>
            <p:spPr bwMode="auto">
              <a:xfrm>
                <a:off x="4276618" y="4979291"/>
                <a:ext cx="2179834" cy="715766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r>
                  <a:rPr kumimoji="1" lang="en-US" altLang="ko-K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굴림" pitchFamily="50" charset="-127"/>
                  </a:rPr>
                  <a:t>Find th</a:t>
                </a:r>
                <a:r>
                  <a:rPr lang="en-US" altLang="ko-KR" dirty="0" smtClean="0">
                    <a:latin typeface="Arial" charset="0"/>
                  </a:rPr>
                  <a:t>e best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ko-KR" dirty="0" smtClean="0">
                  <a:latin typeface="Arial" charset="0"/>
                </a:endParaRPr>
              </a:p>
              <a:p>
                <a:pPr defTabSz="914400"/>
                <a:r>
                  <a:rPr lang="en-US" altLang="ko-KR" dirty="0">
                    <a:latin typeface="Arial" charset="0"/>
                  </a:rPr>
                  <a:t>S</a:t>
                </a:r>
                <a:r>
                  <a:rPr lang="en-US" altLang="ko-KR" dirty="0" smtClean="0">
                    <a:latin typeface="Arial" charset="0"/>
                  </a:rPr>
                  <a:t>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altLang="ko-KR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>
                    <a:latin typeface="Arial" charset="0"/>
                  </a:rPr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en-US" altLang="ko-KR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9" name="모서리가 둥근 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76618" y="4979291"/>
                <a:ext cx="2179834" cy="715766"/>
              </a:xfrm>
              <a:prstGeom prst="roundRect">
                <a:avLst/>
              </a:prstGeom>
              <a:blipFill rotWithShape="0">
                <a:blip r:embed="rId6"/>
                <a:stretch>
                  <a:fillRect b="-8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화살표 연결선 20"/>
          <p:cNvCxnSpPr>
            <a:stCxn id="12" idx="2"/>
            <a:endCxn id="19" idx="0"/>
          </p:cNvCxnSpPr>
          <p:nvPr/>
        </p:nvCxnSpPr>
        <p:spPr bwMode="auto">
          <a:xfrm>
            <a:off x="5351552" y="4138522"/>
            <a:ext cx="14983" cy="84076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직선 화살표 연결선 32"/>
          <p:cNvCxnSpPr>
            <a:stCxn id="19" idx="1"/>
            <a:endCxn id="36" idx="3"/>
          </p:cNvCxnSpPr>
          <p:nvPr/>
        </p:nvCxnSpPr>
        <p:spPr bwMode="auto">
          <a:xfrm flipH="1">
            <a:off x="3094173" y="5337174"/>
            <a:ext cx="118244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모서리가 둥근 직사각형 35"/>
          <p:cNvSpPr/>
          <p:nvPr/>
        </p:nvSpPr>
        <p:spPr bwMode="auto">
          <a:xfrm>
            <a:off x="1417773" y="4956174"/>
            <a:ext cx="16764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Update </a:t>
            </a:r>
          </a:p>
          <a:p>
            <a:pPr defTabSz="914400"/>
            <a:r>
              <a:rPr lang="en-US" altLang="ko-KR" dirty="0" smtClean="0">
                <a:latin typeface="Arial" charset="0"/>
              </a:rPr>
              <a:t>c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andidate set</a:t>
            </a:r>
          </a:p>
        </p:txBody>
      </p:sp>
      <p:cxnSp>
        <p:nvCxnSpPr>
          <p:cNvPr id="38" name="직선 화살표 연결선 37"/>
          <p:cNvCxnSpPr>
            <a:stCxn id="36" idx="0"/>
          </p:cNvCxnSpPr>
          <p:nvPr/>
        </p:nvCxnSpPr>
        <p:spPr bwMode="auto">
          <a:xfrm flipV="1">
            <a:off x="2255973" y="4136809"/>
            <a:ext cx="0" cy="8193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직선 화살표 연결선 41"/>
          <p:cNvCxnSpPr/>
          <p:nvPr/>
        </p:nvCxnSpPr>
        <p:spPr bwMode="auto">
          <a:xfrm>
            <a:off x="5342073" y="4491875"/>
            <a:ext cx="188145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모서리가 둥근 직사각형 46"/>
          <p:cNvSpPr/>
          <p:nvPr/>
        </p:nvSpPr>
        <p:spPr bwMode="auto">
          <a:xfrm>
            <a:off x="7238082" y="4165492"/>
            <a:ext cx="1661846" cy="762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Finish</a:t>
            </a:r>
            <a:r>
              <a:rPr kumimoji="1" lang="en-US" altLang="ko-K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 algorithm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l-GR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altLang="ko-KR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l-GR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st</m:t>
                            </m:r>
                          </m:sub>
                        </m:sSub>
                      </m:e>
                    </m:sPre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&lt; 0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05" y="4491875"/>
                <a:ext cx="1056123" cy="362663"/>
              </a:xfrm>
              <a:prstGeom prst="rect">
                <a:avLst/>
              </a:prstGeom>
              <a:blipFill rotWithShape="0">
                <a:blip r:embed="rId7"/>
                <a:stretch>
                  <a:fillRect r="-1734" b="-203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직선 화살표 연결선 48"/>
          <p:cNvCxnSpPr/>
          <p:nvPr/>
        </p:nvCxnSpPr>
        <p:spPr bwMode="auto">
          <a:xfrm>
            <a:off x="289328" y="3755810"/>
            <a:ext cx="1128445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직사각형 47"/>
          <p:cNvSpPr/>
          <p:nvPr/>
        </p:nvSpPr>
        <p:spPr>
          <a:xfrm>
            <a:off x="213128" y="3338140"/>
            <a:ext cx="619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Arial" charset="0"/>
              </a:rPr>
              <a:t>Start</a:t>
            </a:r>
            <a:endParaRPr lang="ko-KR" altLang="en-US" dirty="0"/>
          </a:p>
        </p:txBody>
      </p:sp>
      <p:sp>
        <p:nvSpPr>
          <p:cNvPr id="53" name="모서리가 둥근 직사각형 52"/>
          <p:cNvSpPr/>
          <p:nvPr/>
        </p:nvSpPr>
        <p:spPr bwMode="auto">
          <a:xfrm>
            <a:off x="990600" y="2209800"/>
            <a:ext cx="5775728" cy="373697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2435419" y="2004066"/>
            <a:ext cx="2460508" cy="466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1. Candidate Reduction</a:t>
            </a: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1046191" y="4570613"/>
            <a:ext cx="2460508" cy="466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1. Candidate Reduction</a:t>
            </a: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838200" y="2999227"/>
            <a:ext cx="2858664" cy="466322"/>
          </a:xfrm>
          <a:prstGeom prst="roundRect">
            <a:avLst/>
          </a:prstGeom>
          <a:solidFill>
            <a:srgbClr val="7DDD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2. Influence</a:t>
            </a:r>
            <a:r>
              <a:rPr kumimoji="1" lang="en-US" altLang="ko-K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Approximation</a:t>
            </a: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3943320" y="3007553"/>
            <a:ext cx="2858664" cy="466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altLang="ko-KR" b="1" dirty="0">
                <a:latin typeface="Arial" charset="0"/>
              </a:rPr>
              <a:t>3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. Incremental Update</a:t>
            </a:r>
          </a:p>
        </p:txBody>
      </p:sp>
    </p:spTree>
    <p:extLst>
      <p:ext uri="{BB962C8B-B14F-4D97-AF65-F5344CB8AC3E}">
        <p14:creationId xmlns:p14="http://schemas.microsoft.com/office/powerpoint/2010/main" val="2923669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29" y="2743200"/>
            <a:ext cx="3958772" cy="3600000"/>
          </a:xfrm>
          <a:prstGeom prst="rect">
            <a:avLst/>
          </a:prstGeom>
        </p:spPr>
      </p:pic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400" kern="0" dirty="0" smtClean="0"/>
              <a:t>Update part : Simulate the effect of new diffusion    occurred by a new edge</a:t>
            </a:r>
            <a:endParaRPr lang="en-US" altLang="ko-KR" sz="2000" kern="0" dirty="0" smtClean="0"/>
          </a:p>
          <a:p>
            <a:pPr defTabSz="914400" eaLnBrk="1" hangingPunct="1"/>
            <a:endParaRPr lang="en-US" altLang="ko-KR" sz="2400" kern="0" dirty="0"/>
          </a:p>
        </p:txBody>
      </p:sp>
      <p:cxnSp>
        <p:nvCxnSpPr>
          <p:cNvPr id="3" name="직선 연결선 2"/>
          <p:cNvCxnSpPr/>
          <p:nvPr/>
        </p:nvCxnSpPr>
        <p:spPr bwMode="auto">
          <a:xfrm>
            <a:off x="2021631" y="4517166"/>
            <a:ext cx="2218191" cy="8503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36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Example (Incremental Update)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endParaRPr lang="en-US" altLang="ko-KR" sz="2000" dirty="0"/>
          </a:p>
          <a:p>
            <a:pPr eaLnBrk="1" hangingPunct="1"/>
            <a:endParaRPr lang="en-US" altLang="ko-KR" sz="2400" dirty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864" y="2648400"/>
            <a:ext cx="3965983" cy="3600000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 bwMode="auto">
          <a:xfrm>
            <a:off x="1817252" y="4345930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4" name="타원 13"/>
          <p:cNvSpPr/>
          <p:nvPr/>
        </p:nvSpPr>
        <p:spPr bwMode="auto">
          <a:xfrm>
            <a:off x="4166018" y="5720956"/>
            <a:ext cx="288000" cy="288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5922359" y="4247638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8253959" y="5603216"/>
            <a:ext cx="288000" cy="288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6230" y="4952282"/>
            <a:ext cx="350665" cy="421004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 bwMode="auto">
          <a:xfrm flipH="1">
            <a:off x="2819400" y="4345930"/>
            <a:ext cx="152400" cy="4546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2514600" y="4038600"/>
            <a:ext cx="1106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/>
              <a:t>New edge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7251681" y="4013467"/>
            <a:ext cx="1447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/>
              <a:t>New diffusion</a:t>
            </a:r>
            <a:endParaRPr lang="ko-KR" altLang="en-US" dirty="0"/>
          </a:p>
        </p:txBody>
      </p:sp>
      <p:cxnSp>
        <p:nvCxnSpPr>
          <p:cNvPr id="23" name="직선 화살표 연결선 22"/>
          <p:cNvCxnSpPr/>
          <p:nvPr/>
        </p:nvCxnSpPr>
        <p:spPr bwMode="auto">
          <a:xfrm flipH="1">
            <a:off x="7772400" y="4373753"/>
            <a:ext cx="158115" cy="6513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3213" y="4128126"/>
            <a:ext cx="23988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72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873" y="2581083"/>
            <a:ext cx="4118368" cy="3600000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33333" y="1219200"/>
            <a:ext cx="7467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400" kern="0" dirty="0" smtClean="0"/>
              <a:t>Continue diffusion if sharing condition has met.</a:t>
            </a:r>
          </a:p>
          <a:p>
            <a:pPr defTabSz="914400" eaLnBrk="1" hangingPunct="1"/>
            <a:r>
              <a:rPr lang="en-US" altLang="ko-KR" sz="2400" kern="0" dirty="0" smtClean="0"/>
              <a:t>Finish at the same time with the original simulation and update the influence value  </a:t>
            </a:r>
            <a:endParaRPr lang="en-US" altLang="ko-KR" sz="2000" kern="0" dirty="0" smtClean="0"/>
          </a:p>
          <a:p>
            <a:pPr defTabSz="914400" eaLnBrk="1" hangingPunct="1"/>
            <a:endParaRPr lang="en-US" altLang="ko-KR" sz="2400" kern="0" dirty="0"/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37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Example (Incremental Update)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87" y="5803273"/>
            <a:ext cx="209897" cy="252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804" y="4387231"/>
            <a:ext cx="209897" cy="252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236" y="3986544"/>
            <a:ext cx="209897" cy="252000"/>
          </a:xfrm>
          <a:prstGeom prst="rect">
            <a:avLst/>
          </a:prstGeom>
        </p:spPr>
      </p:pic>
      <p:sp>
        <p:nvSpPr>
          <p:cNvPr id="19" name="타원 18"/>
          <p:cNvSpPr/>
          <p:nvPr/>
        </p:nvSpPr>
        <p:spPr bwMode="auto">
          <a:xfrm>
            <a:off x="3429000" y="4188460"/>
            <a:ext cx="288000" cy="288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5755538" y="5541970"/>
            <a:ext cx="288000" cy="288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21054" y="3964280"/>
                <a:ext cx="219585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=0.35&gt;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ko-KR" dirty="0" smtClean="0"/>
              </a:p>
              <a:p>
                <a:r>
                  <a:rPr lang="en-US" altLang="ko-KR" dirty="0"/>
                  <a:t> </a:t>
                </a:r>
                <a:r>
                  <a:rPr lang="en-US" altLang="ko-KR" dirty="0" smtClean="0"/>
                  <a:t>Sharing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054" y="3964280"/>
                <a:ext cx="2195858" cy="492443"/>
              </a:xfrm>
              <a:prstGeom prst="rect">
                <a:avLst/>
              </a:prstGeom>
              <a:blipFill rotWithShape="0">
                <a:blip r:embed="rId5"/>
                <a:stretch>
                  <a:fillRect l="-3047" b="-246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직선 화살표 연결선 24"/>
          <p:cNvCxnSpPr/>
          <p:nvPr/>
        </p:nvCxnSpPr>
        <p:spPr bwMode="auto">
          <a:xfrm flipV="1">
            <a:off x="5921054" y="4476460"/>
            <a:ext cx="234881" cy="615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" name="그룹 10"/>
          <p:cNvGrpSpPr/>
          <p:nvPr/>
        </p:nvGrpSpPr>
        <p:grpSpPr>
          <a:xfrm>
            <a:off x="5459031" y="2876841"/>
            <a:ext cx="2662363" cy="636340"/>
            <a:chOff x="533400" y="3107323"/>
            <a:chExt cx="2662363" cy="636340"/>
          </a:xfrm>
        </p:grpSpPr>
        <p:grpSp>
          <p:nvGrpSpPr>
            <p:cNvPr id="10" name="그룹 9"/>
            <p:cNvGrpSpPr/>
            <p:nvPr/>
          </p:nvGrpSpPr>
          <p:grpSpPr>
            <a:xfrm>
              <a:off x="609600" y="3107323"/>
              <a:ext cx="2586163" cy="636340"/>
              <a:chOff x="609600" y="3107323"/>
              <a:chExt cx="2586163" cy="636340"/>
            </a:xfrm>
          </p:grpSpPr>
          <p:sp>
            <p:nvSpPr>
              <p:cNvPr id="5" name="오른쪽 화살표 4"/>
              <p:cNvSpPr/>
              <p:nvPr/>
            </p:nvSpPr>
            <p:spPr bwMode="auto">
              <a:xfrm>
                <a:off x="609600" y="3505200"/>
                <a:ext cx="762000" cy="152400"/>
              </a:xfrm>
              <a:prstGeom prst="rightArrow">
                <a:avLst/>
              </a:prstGeom>
              <a:solidFill>
                <a:srgbClr val="A8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  <p:sp>
            <p:nvSpPr>
              <p:cNvPr id="26" name="오른쪽 화살표 25"/>
              <p:cNvSpPr/>
              <p:nvPr/>
            </p:nvSpPr>
            <p:spPr bwMode="auto">
              <a:xfrm>
                <a:off x="609600" y="3200400"/>
                <a:ext cx="762000" cy="152400"/>
              </a:xfrm>
              <a:prstGeom prst="rightArrow">
                <a:avLst/>
              </a:prstGeom>
              <a:solidFill>
                <a:srgbClr val="0064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1427330" y="3107323"/>
                <a:ext cx="176843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kern="0" dirty="0" smtClean="0"/>
                  <a:t>Original diffusion </a:t>
                </a:r>
                <a:endParaRPr lang="ko-KR" altLang="en-US" dirty="0"/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1426285" y="3405109"/>
                <a:ext cx="14718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kern="0" dirty="0" smtClean="0"/>
                  <a:t>New </a:t>
                </a:r>
                <a:r>
                  <a:rPr lang="en-US" altLang="ko-KR" kern="0" dirty="0"/>
                  <a:t>diffusion </a:t>
                </a:r>
                <a:endParaRPr lang="ko-KR" altLang="en-US" dirty="0"/>
              </a:p>
            </p:txBody>
          </p:sp>
        </p:grpSp>
        <p:sp>
          <p:nvSpPr>
            <p:cNvPr id="9" name="직사각형 8"/>
            <p:cNvSpPr/>
            <p:nvPr/>
          </p:nvSpPr>
          <p:spPr bwMode="auto">
            <a:xfrm>
              <a:off x="533400" y="3107323"/>
              <a:ext cx="2662363" cy="63634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6519783" y="5864045"/>
            <a:ext cx="1938288" cy="338554"/>
            <a:chOff x="6441669" y="5759996"/>
            <a:chExt cx="1938288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직사각형 12"/>
                <p:cNvSpPr/>
                <p:nvPr/>
              </p:nvSpPr>
              <p:spPr>
                <a:xfrm>
                  <a:off x="6441669" y="5759996"/>
                  <a:ext cx="19382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𝑃𝐾𝑎𝑡𝑧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ko-KR" altLang="en-US" dirty="0" smtClean="0"/>
                    <a:t> </a:t>
                  </a:r>
                  <a:r>
                    <a:rPr lang="en-US" altLang="ko-KR" dirty="0" smtClean="0"/>
                    <a:t>=     +   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13" name="직사각형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1669" y="5759996"/>
                  <a:ext cx="1938288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5455" r="-631" b="-23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39546" y="5814472"/>
              <a:ext cx="221236" cy="265614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43409" y="5815655"/>
              <a:ext cx="209897" cy="252000"/>
            </a:xfrm>
            <a:prstGeom prst="rect">
              <a:avLst/>
            </a:prstGeom>
          </p:spPr>
        </p:pic>
      </p:grpSp>
      <p:cxnSp>
        <p:nvCxnSpPr>
          <p:cNvPr id="32" name="직선 화살표 연결선 31"/>
          <p:cNvCxnSpPr/>
          <p:nvPr/>
        </p:nvCxnSpPr>
        <p:spPr bwMode="auto">
          <a:xfrm flipH="1" flipV="1">
            <a:off x="6297231" y="5929273"/>
            <a:ext cx="255969" cy="990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34145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38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Outline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Introduction</a:t>
            </a:r>
          </a:p>
          <a:p>
            <a:pPr eaLnBrk="1" hangingPunct="1"/>
            <a:r>
              <a:rPr lang="en-US" altLang="ko-KR" sz="2800" dirty="0" smtClean="0"/>
              <a:t>Our Model</a:t>
            </a:r>
          </a:p>
          <a:p>
            <a:pPr lvl="1" eaLnBrk="1" hangingPunct="1"/>
            <a:r>
              <a:rPr lang="en-US" altLang="ko-KR" sz="2400" dirty="0"/>
              <a:t>Information </a:t>
            </a:r>
            <a:r>
              <a:rPr lang="en-US" altLang="ko-KR" sz="2400" dirty="0" smtClean="0"/>
              <a:t>Propagation</a:t>
            </a:r>
          </a:p>
          <a:p>
            <a:pPr lvl="1" eaLnBrk="1" hangingPunct="1"/>
            <a:r>
              <a:rPr lang="en-US" altLang="ko-KR" sz="2400" dirty="0" smtClean="0"/>
              <a:t>Influence </a:t>
            </a:r>
            <a:r>
              <a:rPr lang="en-US" altLang="ko-KR" sz="2400" dirty="0"/>
              <a:t>&amp; </a:t>
            </a:r>
            <a:r>
              <a:rPr lang="en-US" altLang="ko-KR" sz="2400" dirty="0" smtClean="0"/>
              <a:t>Reluctance</a:t>
            </a:r>
          </a:p>
          <a:p>
            <a:pPr lvl="1" eaLnBrk="1" hangingPunct="1"/>
            <a:r>
              <a:rPr lang="en-US" altLang="ko-KR" sz="2400" dirty="0" smtClean="0"/>
              <a:t>K-node Suggestion Problem</a:t>
            </a:r>
          </a:p>
          <a:p>
            <a:pPr eaLnBrk="1" hangingPunct="1"/>
            <a:r>
              <a:rPr lang="en-US" altLang="ko-KR" sz="2800" dirty="0" smtClean="0"/>
              <a:t>Proposed Algorithm</a:t>
            </a:r>
            <a:endParaRPr lang="en-US" altLang="ko-KR" sz="2800" dirty="0"/>
          </a:p>
          <a:p>
            <a:pPr lvl="1" eaLnBrk="1" hangingPunct="1"/>
            <a:r>
              <a:rPr lang="en-US" altLang="ko-KR" sz="2400" dirty="0"/>
              <a:t>Candidate Reduction</a:t>
            </a:r>
          </a:p>
          <a:p>
            <a:pPr lvl="1" eaLnBrk="1" hangingPunct="1"/>
            <a:r>
              <a:rPr lang="en-US" altLang="ko-KR" sz="2400" dirty="0"/>
              <a:t>Approximation &amp; Incremental Update</a:t>
            </a:r>
          </a:p>
          <a:p>
            <a:pPr eaLnBrk="1" hangingPunct="1"/>
            <a:r>
              <a:rPr lang="en-US" altLang="ko-KR" sz="2800" dirty="0" smtClean="0">
                <a:solidFill>
                  <a:srgbClr val="FF0000"/>
                </a:solidFill>
              </a:rPr>
              <a:t>Experiments</a:t>
            </a:r>
          </a:p>
          <a:p>
            <a:pPr eaLnBrk="1" hangingPunct="1"/>
            <a:r>
              <a:rPr lang="en-US" altLang="ko-KR" sz="2800" dirty="0" smtClean="0"/>
              <a:t>Conclusions</a:t>
            </a:r>
            <a:endParaRPr lang="en-US" altLang="ko-KR" sz="2400" dirty="0" smtClean="0"/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own Arrow 5"/>
          <p:cNvSpPr/>
          <p:nvPr/>
        </p:nvSpPr>
        <p:spPr>
          <a:xfrm rot="3852669">
            <a:off x="2965610" y="5244033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7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54" y="1219200"/>
            <a:ext cx="6360146" cy="5069681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39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Network Datasets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오른쪽 중괄호 6"/>
          <p:cNvSpPr/>
          <p:nvPr/>
        </p:nvSpPr>
        <p:spPr bwMode="auto">
          <a:xfrm>
            <a:off x="7772400" y="2362200"/>
            <a:ext cx="304800" cy="2937186"/>
          </a:xfrm>
          <a:prstGeom prst="rightBrace">
            <a:avLst>
              <a:gd name="adj1" fmla="val 74087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077200" y="3687346"/>
            <a:ext cx="867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Density</a:t>
            </a:r>
            <a:endParaRPr lang="ko-KR" altLang="en-US" dirty="0"/>
          </a:p>
        </p:txBody>
      </p:sp>
      <p:sp>
        <p:nvSpPr>
          <p:cNvPr id="12" name="오른쪽 중괄호 11"/>
          <p:cNvSpPr/>
          <p:nvPr/>
        </p:nvSpPr>
        <p:spPr bwMode="auto">
          <a:xfrm rot="10800000">
            <a:off x="3307485" y="1909124"/>
            <a:ext cx="322994" cy="1519876"/>
          </a:xfrm>
          <a:prstGeom prst="rightBrace">
            <a:avLst>
              <a:gd name="adj1" fmla="val 220892"/>
              <a:gd name="adj2" fmla="val 509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731548" y="2499785"/>
            <a:ext cx="582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Size</a:t>
            </a:r>
          </a:p>
        </p:txBody>
      </p:sp>
      <p:sp>
        <p:nvSpPr>
          <p:cNvPr id="14" name="오른쪽 중괄호 13"/>
          <p:cNvSpPr/>
          <p:nvPr/>
        </p:nvSpPr>
        <p:spPr bwMode="auto">
          <a:xfrm rot="10800000">
            <a:off x="1160106" y="3581400"/>
            <a:ext cx="355962" cy="2323482"/>
          </a:xfrm>
          <a:prstGeom prst="rightBrace">
            <a:avLst>
              <a:gd name="adj1" fmla="val 220892"/>
              <a:gd name="adj2" fmla="val 5091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69506" y="4648200"/>
            <a:ext cx="11179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Topology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8798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41" y="2720711"/>
            <a:ext cx="2749973" cy="25594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009778" y="2743200"/>
            <a:ext cx="668312" cy="2006145"/>
            <a:chOff x="7009778" y="2743200"/>
            <a:chExt cx="668312" cy="2006145"/>
          </a:xfrm>
        </p:grpSpPr>
        <p:sp>
          <p:nvSpPr>
            <p:cNvPr id="71" name="Rectangle 70"/>
            <p:cNvSpPr/>
            <p:nvPr/>
          </p:nvSpPr>
          <p:spPr bwMode="auto">
            <a:xfrm>
              <a:off x="7040624" y="2743200"/>
              <a:ext cx="194128" cy="389177"/>
            </a:xfrm>
            <a:prstGeom prst="rect">
              <a:avLst/>
            </a:prstGeom>
            <a:noFill/>
            <a:ln w="57150" cap="flat" cmpd="sng" algn="ctr">
              <a:solidFill>
                <a:srgbClr val="7A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 rot="11435088">
              <a:off x="7009778" y="3181387"/>
              <a:ext cx="668312" cy="1567958"/>
            </a:xfrm>
            <a:custGeom>
              <a:avLst/>
              <a:gdLst>
                <a:gd name="connsiteX0" fmla="*/ 620795 w 620795"/>
                <a:gd name="connsiteY0" fmla="*/ 1704975 h 1704975"/>
                <a:gd name="connsiteX1" fmla="*/ 49295 w 620795"/>
                <a:gd name="connsiteY1" fmla="*/ 676275 h 1704975"/>
                <a:gd name="connsiteX2" fmla="*/ 30245 w 620795"/>
                <a:gd name="connsiteY2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0795" h="1704975">
                  <a:moveTo>
                    <a:pt x="620795" y="1704975"/>
                  </a:moveTo>
                  <a:cubicBezTo>
                    <a:pt x="384257" y="1332706"/>
                    <a:pt x="147720" y="960437"/>
                    <a:pt x="49295" y="676275"/>
                  </a:cubicBezTo>
                  <a:cubicBezTo>
                    <a:pt x="-49130" y="392112"/>
                    <a:pt x="30245" y="101600"/>
                    <a:pt x="30245" y="0"/>
                  </a:cubicBezTo>
                </a:path>
              </a:pathLst>
            </a:cu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06696" y="2704875"/>
            <a:ext cx="656104" cy="2076675"/>
            <a:chOff x="6506696" y="2704875"/>
            <a:chExt cx="656104" cy="2076675"/>
          </a:xfrm>
        </p:grpSpPr>
        <p:sp>
          <p:nvSpPr>
            <p:cNvPr id="70" name="Rectangle 69"/>
            <p:cNvSpPr/>
            <p:nvPr/>
          </p:nvSpPr>
          <p:spPr bwMode="auto">
            <a:xfrm>
              <a:off x="6506696" y="2704875"/>
              <a:ext cx="194128" cy="389177"/>
            </a:xfrm>
            <a:prstGeom prst="rect">
              <a:avLst/>
            </a:prstGeom>
            <a:noFill/>
            <a:ln w="57150" cap="flat" cmpd="sng" algn="ctr">
              <a:solidFill>
                <a:srgbClr val="7A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542005" y="3535467"/>
              <a:ext cx="620795" cy="1246083"/>
            </a:xfrm>
            <a:custGeom>
              <a:avLst/>
              <a:gdLst>
                <a:gd name="connsiteX0" fmla="*/ 620795 w 620795"/>
                <a:gd name="connsiteY0" fmla="*/ 1704975 h 1704975"/>
                <a:gd name="connsiteX1" fmla="*/ 49295 w 620795"/>
                <a:gd name="connsiteY1" fmla="*/ 676275 h 1704975"/>
                <a:gd name="connsiteX2" fmla="*/ 30245 w 620795"/>
                <a:gd name="connsiteY2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0795" h="1704975">
                  <a:moveTo>
                    <a:pt x="620795" y="1704975"/>
                  </a:moveTo>
                  <a:cubicBezTo>
                    <a:pt x="384257" y="1332706"/>
                    <a:pt x="147720" y="960437"/>
                    <a:pt x="49295" y="676275"/>
                  </a:cubicBezTo>
                  <a:cubicBezTo>
                    <a:pt x="-49130" y="392112"/>
                    <a:pt x="30245" y="101600"/>
                    <a:pt x="30245" y="0"/>
                  </a:cubicBezTo>
                </a:path>
              </a:pathLst>
            </a:cu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  <p:sp>
        <p:nvSpPr>
          <p:cNvPr id="55" name="Rectangle 54"/>
          <p:cNvSpPr/>
          <p:nvPr/>
        </p:nvSpPr>
        <p:spPr bwMode="auto">
          <a:xfrm>
            <a:off x="5318595" y="1558713"/>
            <a:ext cx="3598933" cy="479186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64" name="Chart 63"/>
          <p:cNvGraphicFramePr/>
          <p:nvPr>
            <p:extLst>
              <p:ext uri="{D42A27DB-BD31-4B8C-83A1-F6EECF244321}">
                <p14:modId xmlns:p14="http://schemas.microsoft.com/office/powerpoint/2010/main" val="3816887925"/>
              </p:ext>
            </p:extLst>
          </p:nvPr>
        </p:nvGraphicFramePr>
        <p:xfrm>
          <a:off x="5266951" y="4663356"/>
          <a:ext cx="2276849" cy="173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691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ko-KR" sz="3600" dirty="0" smtClean="0"/>
              <a:t>Overview</a:t>
            </a:r>
          </a:p>
        </p:txBody>
      </p:sp>
      <p:cxnSp>
        <p:nvCxnSpPr>
          <p:cNvPr id="8" name="직선 연결선 7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06350" y="1558713"/>
            <a:ext cx="4846650" cy="263228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4176" y="1678312"/>
            <a:ext cx="4599543" cy="1446652"/>
            <a:chOff x="538826" y="1678312"/>
            <a:chExt cx="4599543" cy="14466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" y="1678312"/>
              <a:ext cx="1381414" cy="143702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1310" y="1678313"/>
              <a:ext cx="1026931" cy="143702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1678312"/>
              <a:ext cx="2166569" cy="1446652"/>
            </a:xfrm>
            <a:prstGeom prst="rect">
              <a:avLst/>
            </a:prstGeom>
          </p:spPr>
        </p:pic>
      </p:grpSp>
      <p:sp>
        <p:nvSpPr>
          <p:cNvPr id="36" name="Striped Right Arrow 35"/>
          <p:cNvSpPr/>
          <p:nvPr/>
        </p:nvSpPr>
        <p:spPr bwMode="auto">
          <a:xfrm>
            <a:off x="5011319" y="2743200"/>
            <a:ext cx="256972" cy="313058"/>
          </a:xfrm>
          <a:prstGeom prst="stripedRightArrow">
            <a:avLst>
              <a:gd name="adj1" fmla="val 45833"/>
              <a:gd name="adj2" fmla="val 342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82" y="3142608"/>
            <a:ext cx="3612768" cy="1048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8927" y="1228725"/>
            <a:ext cx="1481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Phenomenon</a:t>
            </a:r>
            <a:endParaRPr lang="ko-KR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6350" y="4242971"/>
            <a:ext cx="4836021" cy="2081629"/>
            <a:chOff x="106350" y="4242971"/>
            <a:chExt cx="4836021" cy="208162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106350" y="4572000"/>
              <a:ext cx="4836021" cy="1752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928894" y="4242971"/>
              <a:ext cx="12121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/>
                <a:t>Possibility</a:t>
              </a:r>
              <a:endParaRPr lang="ko-KR" altLang="en-US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781501" y="5081248"/>
              <a:ext cx="3506977" cy="1238171"/>
              <a:chOff x="3402894" y="4377170"/>
              <a:chExt cx="5943485" cy="2098403"/>
            </a:xfrm>
          </p:grpSpPr>
          <p:pic>
            <p:nvPicPr>
              <p:cNvPr id="48" name="그림 4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02894" y="4675573"/>
                <a:ext cx="5710233" cy="1800000"/>
              </a:xfrm>
              <a:prstGeom prst="rect">
                <a:avLst/>
              </a:prstGeom>
            </p:spPr>
          </p:pic>
          <p:pic>
            <p:nvPicPr>
              <p:cNvPr id="49" name="그림 4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39735" y="4675573"/>
                <a:ext cx="1938969" cy="536710"/>
              </a:xfrm>
              <a:prstGeom prst="rect">
                <a:avLst/>
              </a:prstGeom>
            </p:spPr>
          </p:pic>
          <p:pic>
            <p:nvPicPr>
              <p:cNvPr id="50" name="그림 4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58424" y="4377170"/>
                <a:ext cx="2674300" cy="1455850"/>
              </a:xfrm>
              <a:prstGeom prst="rect">
                <a:avLst/>
              </a:prstGeom>
            </p:spPr>
          </p:pic>
          <p:pic>
            <p:nvPicPr>
              <p:cNvPr id="51" name="그림 5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2079" y="4377170"/>
                <a:ext cx="2674300" cy="1455850"/>
              </a:xfrm>
              <a:prstGeom prst="rect">
                <a:avLst/>
              </a:prstGeom>
            </p:spPr>
          </p:pic>
        </p:grpSp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173372" y="4618376"/>
              <a:ext cx="4635187" cy="509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69925" indent="-325438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022350" indent="-350838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339850" indent="-315913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1681163" indent="-339725" algn="l" rtl="0" eaLnBrk="0" fontAlgn="base" latinLnBrk="1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138363" indent="-339725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595563" indent="-339725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052763" indent="-339725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509963" indent="-339725" algn="l" rtl="0" fontAlgn="base" latinLnBrk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eaLnBrk="1" hangingPunct="1"/>
              <a:r>
                <a:rPr lang="en-US" altLang="ko-KR" sz="1050" dirty="0"/>
                <a:t>Action : Each individual shows interest on someone’s </a:t>
              </a:r>
              <a:r>
                <a:rPr lang="en-US" altLang="ko-KR" sz="1050" dirty="0" smtClean="0"/>
                <a:t>article</a:t>
              </a:r>
            </a:p>
            <a:p>
              <a:pPr eaLnBrk="1" hangingPunct="1"/>
              <a:r>
                <a:rPr lang="en-US" altLang="ko-KR" sz="1050" dirty="0" smtClean="0"/>
                <a:t>Effect </a:t>
              </a:r>
              <a:r>
                <a:rPr lang="en-US" altLang="ko-KR" sz="1050" dirty="0"/>
                <a:t>: Information can transmit beyond neighbor by cascading </a:t>
              </a:r>
              <a:r>
                <a:rPr lang="en-US" altLang="ko-KR" sz="1050" dirty="0" smtClean="0"/>
                <a:t>effect</a:t>
              </a:r>
              <a:endParaRPr lang="en-US" altLang="ko-KR" sz="1600" kern="0" dirty="0" smtClean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5390059" y="1676400"/>
            <a:ext cx="35937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smtClean="0"/>
              <a:t>SNS </a:t>
            </a:r>
            <a:r>
              <a:rPr lang="en-US" altLang="ko-KR" sz="1400" dirty="0"/>
              <a:t>administrator </a:t>
            </a:r>
            <a:r>
              <a:rPr lang="en-US" altLang="ko-KR" sz="1400" dirty="0" smtClean="0"/>
              <a:t>can help </a:t>
            </a:r>
            <a:br>
              <a:rPr lang="en-US" altLang="ko-KR" sz="1400" dirty="0" smtClean="0"/>
            </a:br>
            <a:r>
              <a:rPr lang="en-US" altLang="ko-KR" sz="1400" dirty="0" smtClean="0"/>
              <a:t>weaker agents to get more attention</a:t>
            </a:r>
            <a:br>
              <a:rPr lang="en-US" altLang="ko-KR" sz="1400" dirty="0" smtClean="0"/>
            </a:br>
            <a:r>
              <a:rPr lang="en-US" altLang="ko-KR" sz="1400" dirty="0" smtClean="0"/>
              <a:t>by suggesting relevant friends sequentially.</a:t>
            </a:r>
            <a:endParaRPr lang="en-US" altLang="ko-KR" sz="1400" dirty="0"/>
          </a:p>
        </p:txBody>
      </p:sp>
      <p:pic>
        <p:nvPicPr>
          <p:cNvPr id="41" name="그림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91" y="2380415"/>
            <a:ext cx="680096" cy="58808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5903080" y="2827622"/>
            <a:ext cx="441960" cy="558000"/>
            <a:chOff x="5903080" y="2827622"/>
            <a:chExt cx="441960" cy="558000"/>
          </a:xfrm>
        </p:grpSpPr>
        <p:sp>
          <p:nvSpPr>
            <p:cNvPr id="40" name="직사각형 8"/>
            <p:cNvSpPr/>
            <p:nvPr/>
          </p:nvSpPr>
          <p:spPr bwMode="auto">
            <a:xfrm>
              <a:off x="5903080" y="2827622"/>
              <a:ext cx="441960" cy="558000"/>
            </a:xfrm>
            <a:prstGeom prst="rect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048" y="2833166"/>
              <a:ext cx="397552" cy="547414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6858000" y="2904761"/>
            <a:ext cx="1219200" cy="1895839"/>
            <a:chOff x="6858000" y="2904761"/>
            <a:chExt cx="1219200" cy="1895839"/>
          </a:xfrm>
        </p:grpSpPr>
        <p:sp>
          <p:nvSpPr>
            <p:cNvPr id="58" name="Rectangle 57"/>
            <p:cNvSpPr/>
            <p:nvPr/>
          </p:nvSpPr>
          <p:spPr bwMode="auto">
            <a:xfrm>
              <a:off x="6858000" y="2904761"/>
              <a:ext cx="304800" cy="541331"/>
            </a:xfrm>
            <a:prstGeom prst="rect">
              <a:avLst/>
            </a:prstGeom>
            <a:noFill/>
            <a:ln w="57150" cap="flat" cmpd="sng" algn="ctr">
              <a:solidFill>
                <a:srgbClr val="7A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43" name="자유형 9"/>
            <p:cNvSpPr>
              <a:spLocks noChangeAspect="1"/>
            </p:cNvSpPr>
            <p:nvPr/>
          </p:nvSpPr>
          <p:spPr bwMode="auto">
            <a:xfrm>
              <a:off x="7049029" y="3432600"/>
              <a:ext cx="1028171" cy="1368000"/>
            </a:xfrm>
            <a:custGeom>
              <a:avLst/>
              <a:gdLst>
                <a:gd name="connsiteX0" fmla="*/ 1049052 w 2094230"/>
                <a:gd name="connsiteY0" fmla="*/ 2786412 h 2786412"/>
                <a:gd name="connsiteX1" fmla="*/ 2070330 w 2094230"/>
                <a:gd name="connsiteY1" fmla="*/ 1195119 h 2786412"/>
                <a:gd name="connsiteX2" fmla="*/ 146528 w 2094230"/>
                <a:gd name="connsiteY2" fmla="*/ 78838 h 2786412"/>
                <a:gd name="connsiteX3" fmla="*/ 134652 w 2094230"/>
                <a:gd name="connsiteY3" fmla="*/ 90714 h 2786412"/>
                <a:gd name="connsiteX4" fmla="*/ 134652 w 2094230"/>
                <a:gd name="connsiteY4" fmla="*/ 90714 h 2786412"/>
                <a:gd name="connsiteX5" fmla="*/ 134652 w 2094230"/>
                <a:gd name="connsiteY5" fmla="*/ 90714 h 2786412"/>
                <a:gd name="connsiteX6" fmla="*/ 134652 w 2094230"/>
                <a:gd name="connsiteY6" fmla="*/ 90714 h 2786412"/>
                <a:gd name="connsiteX7" fmla="*/ 134652 w 2094230"/>
                <a:gd name="connsiteY7" fmla="*/ 90714 h 278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4230" h="2786412">
                  <a:moveTo>
                    <a:pt x="1049052" y="2786412"/>
                  </a:moveTo>
                  <a:cubicBezTo>
                    <a:pt x="1634901" y="2216396"/>
                    <a:pt x="2220751" y="1646381"/>
                    <a:pt x="2070330" y="1195119"/>
                  </a:cubicBezTo>
                  <a:cubicBezTo>
                    <a:pt x="1919909" y="743857"/>
                    <a:pt x="469141" y="262905"/>
                    <a:pt x="146528" y="78838"/>
                  </a:cubicBezTo>
                  <a:cubicBezTo>
                    <a:pt x="-176085" y="-105230"/>
                    <a:pt x="134652" y="90714"/>
                    <a:pt x="134652" y="90714"/>
                  </a:cubicBezTo>
                  <a:lnTo>
                    <a:pt x="134652" y="90714"/>
                  </a:lnTo>
                  <a:lnTo>
                    <a:pt x="134652" y="90714"/>
                  </a:lnTo>
                  <a:lnTo>
                    <a:pt x="134652" y="90714"/>
                  </a:lnTo>
                  <a:lnTo>
                    <a:pt x="134652" y="90714"/>
                  </a:lnTo>
                </a:path>
              </a:pathLst>
            </a:cu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546641" y="1230749"/>
            <a:ext cx="1301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Application</a:t>
            </a:r>
            <a:endParaRPr lang="ko-KR" altLang="en-US" dirty="0"/>
          </a:p>
        </p:txBody>
      </p:sp>
      <p:sp>
        <p:nvSpPr>
          <p:cNvPr id="60" name="타원 33"/>
          <p:cNvSpPr/>
          <p:nvPr/>
        </p:nvSpPr>
        <p:spPr bwMode="auto">
          <a:xfrm>
            <a:off x="819963" y="3466212"/>
            <a:ext cx="252000" cy="25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1" name="타원 32"/>
          <p:cNvSpPr/>
          <p:nvPr/>
        </p:nvSpPr>
        <p:spPr bwMode="auto">
          <a:xfrm>
            <a:off x="1875753" y="3470743"/>
            <a:ext cx="252000" cy="252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2" name="타원 33"/>
          <p:cNvSpPr/>
          <p:nvPr/>
        </p:nvSpPr>
        <p:spPr bwMode="auto">
          <a:xfrm>
            <a:off x="2826167" y="3452451"/>
            <a:ext cx="252000" cy="25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3" name="타원 32"/>
          <p:cNvSpPr/>
          <p:nvPr/>
        </p:nvSpPr>
        <p:spPr bwMode="auto">
          <a:xfrm>
            <a:off x="3881957" y="3456982"/>
            <a:ext cx="252000" cy="252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93688" y="5968268"/>
            <a:ext cx="151083" cy="7842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66" name="Rectangle 65"/>
          <p:cNvSpPr/>
          <p:nvPr/>
        </p:nvSpPr>
        <p:spPr bwMode="auto">
          <a:xfrm>
            <a:off x="6134258" y="5662615"/>
            <a:ext cx="151083" cy="38407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67" name="Rectangle 66"/>
          <p:cNvSpPr/>
          <p:nvPr/>
        </p:nvSpPr>
        <p:spPr bwMode="auto">
          <a:xfrm>
            <a:off x="6473746" y="5510215"/>
            <a:ext cx="151083" cy="53647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68" name="Rectangle 67"/>
          <p:cNvSpPr/>
          <p:nvPr/>
        </p:nvSpPr>
        <p:spPr bwMode="auto">
          <a:xfrm>
            <a:off x="6824143" y="5423144"/>
            <a:ext cx="151083" cy="622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69" name="Rectangle 68"/>
          <p:cNvSpPr/>
          <p:nvPr/>
        </p:nvSpPr>
        <p:spPr bwMode="auto">
          <a:xfrm>
            <a:off x="7163658" y="5380694"/>
            <a:ext cx="151083" cy="66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grpSp>
        <p:nvGrpSpPr>
          <p:cNvPr id="57" name="Group 56"/>
          <p:cNvGrpSpPr/>
          <p:nvPr/>
        </p:nvGrpSpPr>
        <p:grpSpPr>
          <a:xfrm>
            <a:off x="6248400" y="2994136"/>
            <a:ext cx="861375" cy="1883693"/>
            <a:chOff x="6248400" y="2994136"/>
            <a:chExt cx="861375" cy="1883693"/>
          </a:xfrm>
        </p:grpSpPr>
        <p:sp>
          <p:nvSpPr>
            <p:cNvPr id="45" name="자유형 11"/>
            <p:cNvSpPr>
              <a:spLocks noChangeAspect="1"/>
            </p:cNvSpPr>
            <p:nvPr/>
          </p:nvSpPr>
          <p:spPr bwMode="auto">
            <a:xfrm>
              <a:off x="6248400" y="3509829"/>
              <a:ext cx="861375" cy="1368000"/>
            </a:xfrm>
            <a:custGeom>
              <a:avLst/>
              <a:gdLst>
                <a:gd name="connsiteX0" fmla="*/ 520390 w 1517917"/>
                <a:gd name="connsiteY0" fmla="*/ 0 h 2410691"/>
                <a:gd name="connsiteX1" fmla="*/ 45377 w 1517917"/>
                <a:gd name="connsiteY1" fmla="*/ 712519 h 2410691"/>
                <a:gd name="connsiteX2" fmla="*/ 1517917 w 1517917"/>
                <a:gd name="connsiteY2" fmla="*/ 2410691 h 241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7917" h="2410691">
                  <a:moveTo>
                    <a:pt x="520390" y="0"/>
                  </a:moveTo>
                  <a:cubicBezTo>
                    <a:pt x="199756" y="155368"/>
                    <a:pt x="-120877" y="310737"/>
                    <a:pt x="45377" y="712519"/>
                  </a:cubicBezTo>
                  <a:cubicBezTo>
                    <a:pt x="211631" y="1114301"/>
                    <a:pt x="1272494" y="2117766"/>
                    <a:pt x="1517917" y="2410691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477000" y="2994136"/>
              <a:ext cx="304800" cy="541331"/>
            </a:xfrm>
            <a:prstGeom prst="rect">
              <a:avLst/>
            </a:prstGeom>
            <a:noFill/>
            <a:ln w="57150" cap="flat" cmpd="sng" algn="ctr">
              <a:solidFill>
                <a:srgbClr val="7A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69228" y="2770541"/>
            <a:ext cx="1022598" cy="2258293"/>
            <a:chOff x="5869228" y="2770541"/>
            <a:chExt cx="1022598" cy="2258293"/>
          </a:xfrm>
        </p:grpSpPr>
        <p:sp>
          <p:nvSpPr>
            <p:cNvPr id="74" name="Rectangle 73"/>
            <p:cNvSpPr/>
            <p:nvPr/>
          </p:nvSpPr>
          <p:spPr bwMode="auto">
            <a:xfrm>
              <a:off x="5869228" y="2770541"/>
              <a:ext cx="535819" cy="662059"/>
            </a:xfrm>
            <a:prstGeom prst="rect">
              <a:avLst/>
            </a:prstGeom>
            <a:noFill/>
            <a:ln w="57150" cap="flat" cmpd="sng" algn="ctr">
              <a:solidFill>
                <a:srgbClr val="7A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 rot="20863494">
              <a:off x="6237887" y="3370037"/>
              <a:ext cx="653939" cy="1658797"/>
            </a:xfrm>
            <a:custGeom>
              <a:avLst/>
              <a:gdLst>
                <a:gd name="connsiteX0" fmla="*/ 620795 w 620795"/>
                <a:gd name="connsiteY0" fmla="*/ 1704975 h 1704975"/>
                <a:gd name="connsiteX1" fmla="*/ 49295 w 620795"/>
                <a:gd name="connsiteY1" fmla="*/ 676275 h 1704975"/>
                <a:gd name="connsiteX2" fmla="*/ 30245 w 620795"/>
                <a:gd name="connsiteY2" fmla="*/ 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0795" h="1704975">
                  <a:moveTo>
                    <a:pt x="620795" y="1704975"/>
                  </a:moveTo>
                  <a:cubicBezTo>
                    <a:pt x="384257" y="1332706"/>
                    <a:pt x="147720" y="960437"/>
                    <a:pt x="49295" y="676275"/>
                  </a:cubicBezTo>
                  <a:cubicBezTo>
                    <a:pt x="-49130" y="392112"/>
                    <a:pt x="30245" y="101600"/>
                    <a:pt x="30245" y="0"/>
                  </a:cubicBezTo>
                </a:path>
              </a:pathLst>
            </a:cu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359279" y="6097429"/>
            <a:ext cx="7585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 smtClean="0"/>
              <a:t>#new link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60903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0" y="1447800"/>
            <a:ext cx="4191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400" kern="0" dirty="0" smtClean="0"/>
              <a:t>According to graph density</a:t>
            </a:r>
            <a:endParaRPr lang="en-US" altLang="ko-KR" sz="2000" kern="0" dirty="0"/>
          </a:p>
          <a:p>
            <a:pPr defTabSz="914400" eaLnBrk="1" hangingPunct="1"/>
            <a:endParaRPr lang="en-US" altLang="ko-KR" sz="2400" kern="0" dirty="0"/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40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Time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447800"/>
                <a:ext cx="3733800" cy="46482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400" dirty="0" smtClean="0"/>
                  <a:t>According to </a:t>
                </a:r>
                <a:r>
                  <a:rPr lang="en-US" altLang="ko-KR" sz="2400" dirty="0"/>
                  <a:t>n</a:t>
                </a:r>
                <a:r>
                  <a:rPr lang="en-US" altLang="ko-KR" sz="2400" dirty="0" smtClean="0"/>
                  <a:t>ode size (Scale-Free,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m:rPr>
                        <m:sty m:val="p"/>
                      </m:rPr>
                      <a:rPr lang="en-US" altLang="ko-KR" sz="2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ko-KR" sz="2000" dirty="0" smtClean="0"/>
                  <a:t>)</a:t>
                </a:r>
                <a:endParaRPr lang="en-US" altLang="ko-KR" sz="2000" dirty="0"/>
              </a:p>
              <a:p>
                <a:pPr eaLnBrk="1" hangingPunct="1"/>
                <a:endParaRPr lang="en-US" altLang="ko-KR" sz="2400" dirty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447800"/>
                <a:ext cx="3733800" cy="4648200"/>
              </a:xfrm>
              <a:blipFill rotWithShape="0">
                <a:blip r:embed="rId3"/>
                <a:stretch>
                  <a:fillRect l="-653" t="-919" r="-13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82" y="2362200"/>
            <a:ext cx="4057253" cy="289717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811" y="2438400"/>
            <a:ext cx="411418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96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546600" y="1300620"/>
                <a:ext cx="4191000" cy="866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kumimoji="1" sz="26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022350" indent="-350838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kumimoji="1"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339850" indent="-31591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1681163" indent="-339725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1383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5955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0527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509963" indent="-339725" algn="l" rtl="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defTabSz="914400" eaLnBrk="1" hangingPunct="1"/>
                <a:r>
                  <a:rPr lang="en-US" altLang="ko-KR" sz="2400" kern="0" dirty="0" smtClean="0"/>
                  <a:t>Variance of influence       </a:t>
                </a:r>
                <a:r>
                  <a:rPr lang="en-US" altLang="ko-KR" sz="2000" kern="0" dirty="0"/>
                  <a:t>(x-axis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ker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0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000" kern="0" dirty="0"/>
                  <a:t>,  y-axis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ker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0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kern="0" dirty="0"/>
                  <a:t>)</a:t>
                </a:r>
              </a:p>
              <a:p>
                <a:pPr defTabSz="914400" eaLnBrk="1" hangingPunct="1"/>
                <a:endParaRPr lang="en-US" altLang="ko-KR" sz="2400" kern="0" dirty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6600" y="1300620"/>
                <a:ext cx="4191000" cy="866420"/>
              </a:xfrm>
              <a:prstGeom prst="rect">
                <a:avLst/>
              </a:prstGeom>
              <a:blipFill rotWithShape="0">
                <a:blip r:embed="rId3"/>
                <a:stretch>
                  <a:fillRect l="-582" t="-4930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41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Error Analysis</a:t>
            </a: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06400" y="1300620"/>
            <a:ext cx="3733800" cy="158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400" kern="0" dirty="0" smtClean="0"/>
              <a:t>Relative error according to the number of initial seeds</a:t>
            </a:r>
            <a:endParaRPr lang="en-US" altLang="ko-KR" sz="2400" kern="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400" y="1295400"/>
            <a:ext cx="1209000" cy="5403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01" y="2526351"/>
            <a:ext cx="4320000" cy="288576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0" y="2594880"/>
            <a:ext cx="4320000" cy="2891520"/>
          </a:xfrm>
          <a:prstGeom prst="rect">
            <a:avLst/>
          </a:prstGeom>
          <a:ln>
            <a:noFill/>
          </a:ln>
        </p:spPr>
      </p:pic>
      <p:sp>
        <p:nvSpPr>
          <p:cNvPr id="13" name="타원 12"/>
          <p:cNvSpPr/>
          <p:nvPr/>
        </p:nvSpPr>
        <p:spPr bwMode="auto">
          <a:xfrm>
            <a:off x="2520440" y="2497900"/>
            <a:ext cx="679960" cy="2869974"/>
          </a:xfrm>
          <a:prstGeom prst="ellipse">
            <a:avLst/>
          </a:prstGeom>
          <a:noFill/>
          <a:ln w="38100" cap="flat" cmpd="sng" algn="ctr">
            <a:solidFill>
              <a:srgbClr val="0064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089274" y="7146438"/>
            <a:ext cx="6835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kern="0" dirty="0" smtClean="0"/>
              <a:t>왜 </a:t>
            </a:r>
            <a:r>
              <a:rPr lang="en-US" altLang="ko-KR" sz="2000" kern="0" dirty="0" smtClean="0"/>
              <a:t>particle size</a:t>
            </a:r>
            <a:r>
              <a:rPr lang="ko-KR" altLang="en-US" sz="2000" kern="0" dirty="0" smtClean="0"/>
              <a:t>를 위의 정보에 의거하여 어떻게 선정하였나</a:t>
            </a:r>
            <a:endParaRPr lang="ko-KR" altLang="en-US" sz="2000" dirty="0"/>
          </a:p>
        </p:txBody>
      </p:sp>
      <p:cxnSp>
        <p:nvCxnSpPr>
          <p:cNvPr id="27" name="직선 화살표 연결선 26"/>
          <p:cNvCxnSpPr/>
          <p:nvPr/>
        </p:nvCxnSpPr>
        <p:spPr bwMode="auto">
          <a:xfrm>
            <a:off x="6096000" y="2991859"/>
            <a:ext cx="1828800" cy="155718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직선 화살표 연결선 28"/>
          <p:cNvCxnSpPr/>
          <p:nvPr/>
        </p:nvCxnSpPr>
        <p:spPr bwMode="auto">
          <a:xfrm>
            <a:off x="1600200" y="2938613"/>
            <a:ext cx="1981200" cy="16104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직사각형 29"/>
          <p:cNvSpPr/>
          <p:nvPr/>
        </p:nvSpPr>
        <p:spPr>
          <a:xfrm rot="2396235">
            <a:off x="6397350" y="380789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/>
              <a:t>Stable</a:t>
            </a:r>
            <a:endParaRPr lang="ko-KR" altLang="en-US" sz="2400" b="1" dirty="0"/>
          </a:p>
        </p:txBody>
      </p:sp>
      <p:sp>
        <p:nvSpPr>
          <p:cNvPr id="33" name="직사각형 32"/>
          <p:cNvSpPr/>
          <p:nvPr/>
        </p:nvSpPr>
        <p:spPr>
          <a:xfrm rot="2290795">
            <a:off x="1725888" y="3721688"/>
            <a:ext cx="158889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2400" b="1" kern="0" dirty="0" smtClean="0"/>
              <a:t>Accurate </a:t>
            </a:r>
            <a:endParaRPr lang="ko-KR" altLang="en-US" sz="24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685800" y="5644524"/>
            <a:ext cx="7844657" cy="702486"/>
            <a:chOff x="1285536" y="5913741"/>
            <a:chExt cx="7844657" cy="702486"/>
          </a:xfrm>
        </p:grpSpPr>
        <p:cxnSp>
          <p:nvCxnSpPr>
            <p:cNvPr id="15" name="직선 화살표 연결선 14"/>
            <p:cNvCxnSpPr/>
            <p:nvPr/>
          </p:nvCxnSpPr>
          <p:spPr bwMode="auto">
            <a:xfrm>
              <a:off x="3613545" y="6194044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직사각형 17"/>
                <p:cNvSpPr/>
                <p:nvPr/>
              </p:nvSpPr>
              <p:spPr>
                <a:xfrm>
                  <a:off x="4045468" y="5915542"/>
                  <a:ext cx="508472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ko-KR" kern="0" dirty="0" smtClean="0"/>
                    <a:t> : Number of initial article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kern="0" smtClean="0">
                              <a:latin typeface="Cambria Math" panose="02040503050406030204" pitchFamily="18" charset="0"/>
                            </a:rPr>
                            <m:t>approximate</m:t>
                          </m:r>
                          <m:r>
                            <a:rPr lang="en-US" altLang="ko-KR" b="0" i="0" kern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kern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kern="0" smtClean="0">
                              <a:latin typeface="Cambria Math" panose="02040503050406030204" pitchFamily="18" charset="0"/>
                            </a:rPr>
                            <m:t>PKatz</m:t>
                          </m:r>
                        </m:sub>
                      </m:sSub>
                      <m:r>
                        <a:rPr lang="en-US" altLang="ko-KR" b="0" i="0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b="0" i="0" kern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ko-KR" b="0" i="0" kern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ko-KR" b="0" i="0" kern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ko-KR" b="0" i="0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ko-KR" kern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 ker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ko-KR" kern="0" dirty="0"/>
                          <m:t> : </m:t>
                        </m:r>
                        <m:r>
                          <m:rPr>
                            <m:nor/>
                          </m:rPr>
                          <a:rPr lang="en-US" altLang="ko-KR" kern="0" dirty="0"/>
                          <m:t>Number</m:t>
                        </m:r>
                        <m:r>
                          <m:rPr>
                            <m:nor/>
                          </m:rPr>
                          <a:rPr lang="en-US" altLang="ko-KR" kern="0" dirty="0"/>
                          <m:t> </m:t>
                        </m:r>
                        <m:r>
                          <m:rPr>
                            <m:nor/>
                          </m:rPr>
                          <a:rPr lang="en-US" altLang="ko-KR" kern="0" dirty="0"/>
                          <m:t>of</m:t>
                        </m:r>
                        <m:r>
                          <m:rPr>
                            <m:nor/>
                          </m:rPr>
                          <a:rPr lang="en-US" altLang="ko-KR" kern="0" dirty="0"/>
                          <m:t> </m:t>
                        </m:r>
                        <m:r>
                          <m:rPr>
                            <m:nor/>
                          </m:rPr>
                          <a:rPr lang="en-US" altLang="ko-KR" b="0" i="0" kern="0" dirty="0" smtClean="0"/>
                          <m:t>initial</m:t>
                        </m:r>
                        <m:r>
                          <m:rPr>
                            <m:nor/>
                          </m:rPr>
                          <a:rPr lang="en-US" altLang="ko-KR" b="0" i="0" kern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ko-KR" b="0" i="0" kern="0" dirty="0" smtClean="0"/>
                          <m:t>article</m:t>
                        </m:r>
                        <m:r>
                          <m:rPr>
                            <m:nor/>
                          </m:rPr>
                          <a:rPr lang="en-US" altLang="ko-KR" kern="0" dirty="0"/>
                          <m:t> </m:t>
                        </m:r>
                        <m:r>
                          <m:rPr>
                            <m:nor/>
                          </m:rPr>
                          <a:rPr lang="en-US" altLang="ko-KR" b="0" i="0" kern="0" dirty="0" smtClean="0"/>
                          <m:t>to</m:t>
                        </m:r>
                        <m:r>
                          <m:rPr>
                            <m:nor/>
                          </m:rPr>
                          <a:rPr lang="en-US" altLang="ko-KR" b="0" i="0" kern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altLang="ko-KR" b="0" i="0" kern="0" dirty="0" smtClean="0"/>
                          <m:t>approximate</m:t>
                        </m:r>
                        <m:r>
                          <m:rPr>
                            <m:nor/>
                          </m:rPr>
                          <a:rPr lang="en-US" altLang="ko-KR" b="0" i="0" kern="0" dirty="0" smtClean="0"/>
                          <m:t> </m:t>
                        </m:r>
                        <m:sSub>
                          <m:sSubPr>
                            <m:ctrlPr>
                              <a:rPr lang="en-US" altLang="ko-KR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ker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kern="0">
                                <a:latin typeface="Cambria Math" panose="02040503050406030204" pitchFamily="18" charset="0"/>
                              </a:rPr>
                              <m:t>Katz</m:t>
                            </m:r>
                          </m:sub>
                        </m:sSub>
                        <m:r>
                          <a:rPr lang="en-US" altLang="ko-KR" ker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 ker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ko-KR" ker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직사각형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5468" y="5915542"/>
                  <a:ext cx="5084725" cy="58477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3125" b="-729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왼쪽 대괄호 18"/>
            <p:cNvSpPr/>
            <p:nvPr/>
          </p:nvSpPr>
          <p:spPr bwMode="auto">
            <a:xfrm>
              <a:off x="4070874" y="5913741"/>
              <a:ext cx="101600" cy="584775"/>
            </a:xfrm>
            <a:prstGeom prst="lef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20" name="오른쪽 대괄호 19"/>
            <p:cNvSpPr/>
            <p:nvPr/>
          </p:nvSpPr>
          <p:spPr bwMode="auto">
            <a:xfrm>
              <a:off x="8999636" y="5932842"/>
              <a:ext cx="91636" cy="584775"/>
            </a:xfrm>
            <a:prstGeom prst="righ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직사각형 2"/>
                <p:cNvSpPr/>
                <p:nvPr/>
              </p:nvSpPr>
              <p:spPr>
                <a:xfrm>
                  <a:off x="1285536" y="6000674"/>
                  <a:ext cx="4572000" cy="61555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defTabSz="914400" eaLnBrk="1" hangingPunct="1"/>
                  <a:r>
                    <a:rPr lang="en-US" altLang="ko-KR" kern="0" dirty="0"/>
                    <a:t>(x-axis 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ko-KR" kern="0" dirty="0"/>
                    <a:t>,  y-axis 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altLang="ko-KR" kern="0" dirty="0"/>
                    <a:t>) </a:t>
                  </a:r>
                </a:p>
                <a:p>
                  <a:pPr defTabSz="914400" eaLnBrk="1" hangingPunct="1"/>
                  <a:endParaRPr lang="en-US" altLang="ko-KR" sz="1800" kern="0" dirty="0"/>
                </a:p>
              </p:txBody>
            </p:sp>
          </mc:Choice>
          <mc:Fallback xmlns="">
            <p:sp>
              <p:nvSpPr>
                <p:cNvPr id="3" name="직사각형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5536" y="6000674"/>
                  <a:ext cx="4572000" cy="61555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67" t="-29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77436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42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371600"/>
                <a:ext cx="8229600" cy="47244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000" b="0" dirty="0" smtClean="0"/>
                  <a:t>Case 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𝑐𝑜𝑛𝑛𝑒𝑐𝑡𝑒𝑑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𝑙𝑒𝑎𝑓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𝑐𝑒𝑛𝑡𝑒𝑟</m:t>
                    </m:r>
                  </m:oMath>
                </a14:m>
                <a:endParaRPr lang="en-US" altLang="ko-KR" sz="2400" dirty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371600"/>
                <a:ext cx="8229600" cy="4724400"/>
              </a:xfrm>
              <a:blipFill rotWithShape="0">
                <a:blip r:embed="rId3"/>
                <a:stretch>
                  <a:fillRect t="-5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090" y="1849928"/>
            <a:ext cx="5634876" cy="4532400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31648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43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371600"/>
                <a:ext cx="8229600" cy="4724400"/>
              </a:xfrm>
            </p:spPr>
            <p:txBody>
              <a:bodyPr/>
              <a:lstStyle/>
              <a:p>
                <a:pPr eaLnBrk="1" hangingPunct="1"/>
                <a:r>
                  <a:rPr lang="en-US" altLang="ko-KR" sz="2000" b="0" dirty="0" smtClean="0"/>
                  <a:t>Case 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𝑐𝑜𝑛𝑛𝑒𝑐𝑡𝑒𝑑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𝑙𝑒𝑎𝑓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𝑙𝑒𝑎𝑓</m:t>
                    </m:r>
                  </m:oMath>
                </a14:m>
                <a:endParaRPr lang="en-US" altLang="ko-KR" sz="2400" dirty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371600"/>
                <a:ext cx="8229600" cy="4724400"/>
              </a:xfrm>
              <a:blipFill rotWithShape="0">
                <a:blip r:embed="rId3"/>
                <a:stretch>
                  <a:fillRect t="-5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786" y="1856508"/>
            <a:ext cx="5626428" cy="45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02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44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Outline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Introduction</a:t>
            </a:r>
          </a:p>
          <a:p>
            <a:pPr eaLnBrk="1" hangingPunct="1"/>
            <a:r>
              <a:rPr lang="en-US" altLang="ko-KR" sz="2800" dirty="0" smtClean="0"/>
              <a:t>Our Model</a:t>
            </a:r>
          </a:p>
          <a:p>
            <a:pPr lvl="1" eaLnBrk="1" hangingPunct="1"/>
            <a:r>
              <a:rPr lang="en-US" altLang="ko-KR" sz="2400" dirty="0"/>
              <a:t>Information </a:t>
            </a:r>
            <a:r>
              <a:rPr lang="en-US" altLang="ko-KR" sz="2400" dirty="0" smtClean="0"/>
              <a:t>Propagation</a:t>
            </a:r>
          </a:p>
          <a:p>
            <a:pPr lvl="1" eaLnBrk="1" hangingPunct="1"/>
            <a:r>
              <a:rPr lang="en-US" altLang="ko-KR" sz="2400" dirty="0" smtClean="0"/>
              <a:t>Influence </a:t>
            </a:r>
            <a:r>
              <a:rPr lang="en-US" altLang="ko-KR" sz="2400" dirty="0"/>
              <a:t>&amp; </a:t>
            </a:r>
            <a:r>
              <a:rPr lang="en-US" altLang="ko-KR" sz="2400" dirty="0" smtClean="0"/>
              <a:t>Reluctance</a:t>
            </a:r>
          </a:p>
          <a:p>
            <a:pPr lvl="1" eaLnBrk="1" hangingPunct="1"/>
            <a:r>
              <a:rPr lang="en-US" altLang="ko-KR" sz="2400" dirty="0" smtClean="0"/>
              <a:t>K-node Suggestion Problem</a:t>
            </a:r>
          </a:p>
          <a:p>
            <a:pPr eaLnBrk="1" hangingPunct="1"/>
            <a:r>
              <a:rPr lang="en-US" altLang="ko-KR" sz="2800" dirty="0"/>
              <a:t>Proposed Algorithm</a:t>
            </a:r>
          </a:p>
          <a:p>
            <a:pPr lvl="1" eaLnBrk="1" hangingPunct="1"/>
            <a:r>
              <a:rPr lang="en-US" altLang="ko-KR" sz="2400" dirty="0"/>
              <a:t>Candidate Reduction</a:t>
            </a:r>
          </a:p>
          <a:p>
            <a:pPr lvl="1" eaLnBrk="1" hangingPunct="1"/>
            <a:r>
              <a:rPr lang="en-US" altLang="ko-KR" sz="2400" dirty="0"/>
              <a:t>Approximation &amp; Incremental Update</a:t>
            </a:r>
          </a:p>
          <a:p>
            <a:pPr eaLnBrk="1" hangingPunct="1"/>
            <a:r>
              <a:rPr lang="en-US" altLang="ko-KR" sz="2800" dirty="0" smtClean="0"/>
              <a:t>Experiments</a:t>
            </a:r>
          </a:p>
          <a:p>
            <a:pPr eaLnBrk="1" hangingPunct="1"/>
            <a:r>
              <a:rPr lang="en-US" altLang="ko-KR" sz="2800" dirty="0" smtClean="0">
                <a:solidFill>
                  <a:srgbClr val="FF0000"/>
                </a:solidFill>
              </a:rPr>
              <a:t>Conclusions</a:t>
            </a:r>
            <a:endParaRPr lang="en-US" altLang="ko-KR" sz="2400" dirty="0" smtClean="0">
              <a:solidFill>
                <a:srgbClr val="FF0000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own Arrow 5"/>
          <p:cNvSpPr/>
          <p:nvPr/>
        </p:nvSpPr>
        <p:spPr>
          <a:xfrm rot="3852669">
            <a:off x="2910194" y="5740315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9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800" kern="0" dirty="0" smtClean="0"/>
              <a:t>Design the problem of friend recommendation with a target user  </a:t>
            </a:r>
          </a:p>
          <a:p>
            <a:pPr lvl="1" defTabSz="914400" eaLnBrk="1" hangingPunct="1"/>
            <a:r>
              <a:rPr lang="en-US" altLang="ko-KR" sz="2400" kern="0" dirty="0" smtClean="0"/>
              <a:t>Basic rule of information propagation</a:t>
            </a:r>
          </a:p>
          <a:p>
            <a:pPr lvl="1" defTabSz="914400" eaLnBrk="1" hangingPunct="1"/>
            <a:r>
              <a:rPr lang="en-US" altLang="ko-KR" sz="2400" kern="0" dirty="0" smtClean="0"/>
              <a:t>Influence &amp; Reluctance</a:t>
            </a:r>
          </a:p>
          <a:p>
            <a:pPr lvl="1" defTabSz="914400" eaLnBrk="1" hangingPunct="1"/>
            <a:r>
              <a:rPr lang="en-US" altLang="ko-KR" sz="2400" kern="0" dirty="0" smtClean="0"/>
              <a:t>K-node </a:t>
            </a:r>
            <a:r>
              <a:rPr lang="en-US" altLang="ko-KR" sz="2400" kern="0" dirty="0"/>
              <a:t>s</a:t>
            </a:r>
            <a:r>
              <a:rPr lang="en-US" altLang="ko-KR" sz="2400" kern="0" dirty="0" smtClean="0"/>
              <a:t>uggestion </a:t>
            </a:r>
            <a:r>
              <a:rPr lang="en-US" altLang="ko-KR" sz="2400" kern="0" dirty="0"/>
              <a:t>p</a:t>
            </a:r>
            <a:r>
              <a:rPr lang="en-US" altLang="ko-KR" sz="2400" kern="0" dirty="0" smtClean="0"/>
              <a:t>roblem</a:t>
            </a:r>
          </a:p>
          <a:p>
            <a:pPr defTabSz="914400" eaLnBrk="1" hangingPunct="1"/>
            <a:endParaRPr lang="en-US" altLang="ko-KR" sz="2800" kern="0" dirty="0" smtClean="0"/>
          </a:p>
          <a:p>
            <a:pPr defTabSz="914400" eaLnBrk="1" hangingPunct="1"/>
            <a:r>
              <a:rPr lang="en-US" altLang="ko-KR" sz="2800" kern="0" dirty="0" smtClean="0"/>
              <a:t>Develop an algorithm to solve this problem </a:t>
            </a:r>
            <a:endParaRPr lang="en-US" altLang="ko-KR" sz="2400" kern="0" dirty="0" smtClean="0"/>
          </a:p>
          <a:p>
            <a:pPr lvl="1" defTabSz="914400" eaLnBrk="1" hangingPunct="1"/>
            <a:r>
              <a:rPr lang="en-US" altLang="ko-KR" sz="2400" kern="0" dirty="0" smtClean="0"/>
              <a:t>IKA(Incremental Katz Approximation) algorithm</a:t>
            </a:r>
          </a:p>
          <a:p>
            <a:pPr lvl="2" defTabSz="914400" eaLnBrk="1" hangingPunct="1"/>
            <a:r>
              <a:rPr lang="en-US" altLang="ko-KR" sz="2000" kern="0" dirty="0" smtClean="0"/>
              <a:t>Candidate reduction</a:t>
            </a:r>
          </a:p>
          <a:p>
            <a:pPr lvl="2" defTabSz="914400" eaLnBrk="1" hangingPunct="1"/>
            <a:r>
              <a:rPr lang="en-US" altLang="ko-KR" sz="2000" kern="0" dirty="0" smtClean="0"/>
              <a:t>Approximation &amp; </a:t>
            </a:r>
            <a:r>
              <a:rPr lang="en-US" altLang="ko-KR" sz="2000" kern="0" dirty="0"/>
              <a:t>I</a:t>
            </a:r>
            <a:r>
              <a:rPr lang="en-US" altLang="ko-KR" sz="2000" kern="0" dirty="0" smtClean="0"/>
              <a:t>ncremental update</a:t>
            </a:r>
          </a:p>
        </p:txBody>
      </p:sp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45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691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ko-KR" sz="3600" dirty="0" smtClean="0"/>
              <a:t>Summary</a:t>
            </a:r>
            <a:endParaRPr lang="en-US" altLang="ko-KR" sz="3600" dirty="0" smtClean="0"/>
          </a:p>
        </p:txBody>
      </p:sp>
      <p:cxnSp>
        <p:nvCxnSpPr>
          <p:cNvPr id="8" name="직선 연결선 7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2843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46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Future Work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ko-KR" sz="2400" dirty="0" smtClean="0"/>
              <a:t>Solve scalability issue (for dense graph)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400" dirty="0" smtClean="0"/>
              <a:t>Extend our idea to the case of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multiple targets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400" dirty="0" smtClean="0"/>
              <a:t>Apply more realistic settings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sz="2000" dirty="0" smtClean="0"/>
              <a:t>Generalize sharing probability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2400" dirty="0" smtClean="0"/>
              <a:t>Finding implicit relations hidden in networks (Asymmetric behavior in social network)</a:t>
            </a:r>
            <a:endParaRPr lang="en-US" altLang="ko-KR" sz="2400" dirty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34776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47</a:t>
            </a:fld>
            <a:endParaRPr kumimoji="0" lang="en-US" altLang="ko-KR" dirty="0"/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3600" kern="0" dirty="0" smtClean="0"/>
              <a:t>Thank you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16" y="1572576"/>
            <a:ext cx="5157927" cy="48006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 bwMode="auto">
          <a:xfrm>
            <a:off x="2057400" y="1789816"/>
            <a:ext cx="648000" cy="914400"/>
          </a:xfrm>
          <a:prstGeom prst="rect">
            <a:avLst/>
          </a:pr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7015"/>
            <a:ext cx="1275608" cy="110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62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1572-E003-4C0E-A835-D37C1B3DF7F0}" type="slidenum">
              <a:rPr lang="en-US" altLang="ko-KR" smtClean="0"/>
              <a:pPr/>
              <a:t>48</a:t>
            </a:fld>
            <a:endParaRPr lang="en-US" altLang="ko-KR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3600" kern="0" dirty="0" smtClean="0"/>
              <a:t>Comparison with KDD’2013 Paper</a:t>
            </a:r>
          </a:p>
        </p:txBody>
      </p:sp>
      <p:cxnSp>
        <p:nvCxnSpPr>
          <p:cNvPr id="4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8227050"/>
                  </p:ext>
                </p:extLst>
              </p:nvPr>
            </p:nvGraphicFramePr>
            <p:xfrm>
              <a:off x="304800" y="1295400"/>
              <a:ext cx="8610600" cy="52411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94033"/>
                    <a:gridCol w="3187567"/>
                    <a:gridCol w="3429000"/>
                  </a:tblGrid>
                  <a:tr h="465695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/>
                            <a:t>KDD’2013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/>
                            <a:t>MY</a:t>
                          </a:r>
                          <a:r>
                            <a:rPr lang="en-US" altLang="ko-KR" sz="1600" baseline="0" dirty="0" smtClean="0"/>
                            <a:t> RESEARCH</a:t>
                          </a:r>
                          <a:endParaRPr lang="ko-KR" altLang="en-US" sz="1600" dirty="0"/>
                        </a:p>
                      </a:txBody>
                      <a:tcPr/>
                    </a:tc>
                  </a:tr>
                  <a:tr h="803803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Contribution to academia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Suggest active</a:t>
                          </a:r>
                          <a:r>
                            <a:rPr lang="en-US" altLang="ko-KR" sz="1600" baseline="0" dirty="0" smtClean="0"/>
                            <a:t> friend recommendation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Suggest</a:t>
                          </a:r>
                          <a:r>
                            <a:rPr lang="en-US" altLang="ko-KR" sz="1600" baseline="0" dirty="0" smtClean="0"/>
                            <a:t> a</a:t>
                          </a:r>
                          <a:r>
                            <a:rPr lang="en-US" altLang="ko-KR" sz="1600" dirty="0" smtClean="0"/>
                            <a:t>nother objective of active</a:t>
                          </a:r>
                          <a:r>
                            <a:rPr lang="en-US" altLang="ko-KR" sz="1600" baseline="0" dirty="0" smtClean="0"/>
                            <a:t> friend recommendation which might include [KDD’2013] </a:t>
                          </a:r>
                          <a:endParaRPr lang="ko-KR" altLang="en-US" sz="1600" dirty="0"/>
                        </a:p>
                      </a:txBody>
                      <a:tcPr/>
                    </a:tc>
                  </a:tr>
                  <a:tr h="1148289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Objective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Maximize acceptance probability</a:t>
                          </a:r>
                          <a:r>
                            <a:rPr lang="en-US" altLang="ko-KR" sz="1600" baseline="0" dirty="0" smtClean="0"/>
                            <a:t> (By selecting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baseline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1600" b="0" i="1" baseline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600" dirty="0" smtClean="0"/>
                            <a:t> </a:t>
                          </a:r>
                          <a:r>
                            <a:rPr lang="en-US" altLang="ko-KR" sz="1600" dirty="0" smtClean="0"/>
                            <a:t>users for invitation)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Maximize</a:t>
                          </a:r>
                          <a:r>
                            <a:rPr lang="en-US" altLang="ko-KR" sz="1600" baseline="0" dirty="0" smtClean="0"/>
                            <a:t> source user post ratio in a specific target user (By sequential suggestion)</a:t>
                          </a:r>
                          <a:endParaRPr lang="ko-KR" altLang="en-US" sz="1600" dirty="0"/>
                        </a:p>
                      </a:txBody>
                      <a:tcPr/>
                    </a:tc>
                  </a:tr>
                  <a:tr h="465695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Problem Complexity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NP-HARD (Proved)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NP-HARD</a:t>
                          </a:r>
                          <a:r>
                            <a:rPr lang="en-US" altLang="ko-KR" sz="1600" baseline="0" dirty="0" smtClean="0"/>
                            <a:t> (Conjecture)</a:t>
                          </a:r>
                          <a:endParaRPr lang="ko-KR" altLang="en-US" sz="1600" dirty="0"/>
                        </a:p>
                      </a:txBody>
                      <a:tcPr/>
                    </a:tc>
                  </a:tr>
                  <a:tr h="465695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Proposed</a:t>
                          </a:r>
                          <a:r>
                            <a:rPr lang="en-US" altLang="ko-KR" sz="1600" baseline="0" dirty="0" smtClean="0"/>
                            <a:t> Algorithm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Iteratively designed dynamic programming</a:t>
                          </a:r>
                          <a:r>
                            <a:rPr lang="en-US" altLang="ko-KR" sz="1600" baseline="0" dirty="0" smtClean="0"/>
                            <a:t> algorithm (Polynomial time) – Find optimal solution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Incremental way</a:t>
                          </a:r>
                          <a:r>
                            <a:rPr lang="en-US" altLang="ko-KR" sz="1600" baseline="0" dirty="0" smtClean="0"/>
                            <a:t> of </a:t>
                          </a:r>
                          <a:r>
                            <a:rPr lang="en-US" altLang="ko-KR" sz="1600" dirty="0" smtClean="0"/>
                            <a:t>Monte</a:t>
                          </a:r>
                          <a:r>
                            <a:rPr lang="en-US" altLang="ko-KR" sz="1600" baseline="0" dirty="0" smtClean="0"/>
                            <a:t>-Carlo simulation(Numerical approximation) – Polynomial time</a:t>
                          </a:r>
                          <a:endParaRPr lang="ko-KR" altLang="en-US" sz="1600" dirty="0"/>
                        </a:p>
                      </a:txBody>
                      <a:tcPr/>
                    </a:tc>
                  </a:tr>
                  <a:tr h="465695">
                    <a:tc>
                      <a:txBody>
                        <a:bodyPr/>
                        <a:lstStyle/>
                        <a:p>
                          <a:r>
                            <a:rPr lang="en-US" altLang="ko-KR" sz="1600" dirty="0" smtClean="0"/>
                            <a:t>Dataset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ko-KR" sz="1600" dirty="0" smtClean="0"/>
                            <a:t>Up</a:t>
                          </a:r>
                          <a:r>
                            <a:rPr lang="en-US" altLang="ko-KR" sz="1600" baseline="0" dirty="0" smtClean="0"/>
                            <a:t> to </a:t>
                          </a:r>
                          <a:r>
                            <a:rPr lang="en-US" altLang="ko-KR" sz="1600" dirty="0" smtClean="0"/>
                            <a:t>|E|=22m </a:t>
                          </a:r>
                          <a:r>
                            <a:rPr lang="en-US" altLang="ko-KR" sz="1600" baseline="0" dirty="0" smtClean="0"/>
                            <a:t>Flickr data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Sparse</a:t>
                          </a:r>
                          <a:r>
                            <a:rPr lang="en-US" altLang="ko-KR" sz="1600" baseline="0" dirty="0" smtClean="0"/>
                            <a:t> network</a:t>
                          </a:r>
                          <a:r>
                            <a:rPr lang="en-US" altLang="ko-KR" sz="1600" dirty="0" smtClean="0"/>
                            <a:t> up to |E|=1m</a:t>
                          </a:r>
                          <a:r>
                            <a:rPr lang="en-US" altLang="ko-KR" sz="1600" baseline="0" dirty="0" smtClean="0"/>
                            <a:t> </a:t>
                          </a:r>
                          <a:r>
                            <a:rPr lang="en-US" altLang="ko-KR" sz="1600" dirty="0" smtClean="0"/>
                            <a:t>(Synthetic) </a:t>
                          </a:r>
                          <a:endParaRPr lang="ko-KR" altLang="en-US" sz="1600" dirty="0"/>
                        </a:p>
                      </a:txBody>
                      <a:tcPr/>
                    </a:tc>
                  </a:tr>
                  <a:tr h="465695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Experiment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Scalability, Sensitivity</a:t>
                          </a:r>
                          <a:r>
                            <a:rPr lang="en-US" altLang="ko-KR" sz="1600" baseline="0" dirty="0" smtClean="0"/>
                            <a:t> test, Compared with user heuristic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Scalability,</a:t>
                          </a:r>
                          <a:r>
                            <a:rPr lang="en-US" altLang="ko-KR" sz="1600" baseline="0" dirty="0" smtClean="0"/>
                            <a:t> Error analysis</a:t>
                          </a:r>
                          <a:endParaRPr lang="ko-KR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8227050"/>
                  </p:ext>
                </p:extLst>
              </p:nvPr>
            </p:nvGraphicFramePr>
            <p:xfrm>
              <a:off x="304800" y="1295400"/>
              <a:ext cx="8610600" cy="52411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94033"/>
                    <a:gridCol w="3187567"/>
                    <a:gridCol w="3429000"/>
                  </a:tblGrid>
                  <a:tr h="465695">
                    <a:tc>
                      <a:txBody>
                        <a:bodyPr/>
                        <a:lstStyle/>
                        <a:p>
                          <a:pPr latinLnBrk="1"/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/>
                            <a:t>KDD’2013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/>
                            <a:t>MY</a:t>
                          </a:r>
                          <a:r>
                            <a:rPr lang="en-US" altLang="ko-KR" sz="1600" baseline="0" dirty="0" smtClean="0"/>
                            <a:t> RESEARCH</a:t>
                          </a:r>
                          <a:endParaRPr lang="ko-KR" altLang="en-US" sz="16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Contribution to academia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Suggest active</a:t>
                          </a:r>
                          <a:r>
                            <a:rPr lang="en-US" altLang="ko-KR" sz="1600" baseline="0" dirty="0" smtClean="0"/>
                            <a:t> friend recommendation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Suggest</a:t>
                          </a:r>
                          <a:r>
                            <a:rPr lang="en-US" altLang="ko-KR" sz="1600" baseline="0" dirty="0" smtClean="0"/>
                            <a:t> a</a:t>
                          </a:r>
                          <a:r>
                            <a:rPr lang="en-US" altLang="ko-KR" sz="1600" dirty="0" smtClean="0"/>
                            <a:t>nother objective of active</a:t>
                          </a:r>
                          <a:r>
                            <a:rPr lang="en-US" altLang="ko-KR" sz="1600" baseline="0" dirty="0" smtClean="0"/>
                            <a:t> friend recommendation which might include [KDD’2013] </a:t>
                          </a:r>
                          <a:endParaRPr lang="ko-KR" altLang="en-US" sz="1600" dirty="0"/>
                        </a:p>
                      </a:txBody>
                      <a:tcPr/>
                    </a:tc>
                  </a:tr>
                  <a:tr h="1148289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Objective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2906" t="-113830" r="-108413" b="-251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Maximize</a:t>
                          </a:r>
                          <a:r>
                            <a:rPr lang="en-US" altLang="ko-KR" sz="1600" baseline="0" dirty="0" smtClean="0"/>
                            <a:t> source user post ratio in a specific target user (By sequential suggestion)</a:t>
                          </a:r>
                          <a:endParaRPr lang="ko-KR" altLang="en-US" sz="16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Problem Complexity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NP-HARD (Proved)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NP-HARD</a:t>
                          </a:r>
                          <a:r>
                            <a:rPr lang="en-US" altLang="ko-KR" sz="1600" baseline="0" dirty="0" smtClean="0"/>
                            <a:t> (Conjecture)</a:t>
                          </a:r>
                          <a:endParaRPr lang="ko-KR" altLang="en-US" sz="16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Proposed</a:t>
                          </a:r>
                          <a:r>
                            <a:rPr lang="en-US" altLang="ko-KR" sz="1600" baseline="0" dirty="0" smtClean="0"/>
                            <a:t> Algorithm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Iteratively designed dynamic programming</a:t>
                          </a:r>
                          <a:r>
                            <a:rPr lang="en-US" altLang="ko-KR" sz="1600" baseline="0" dirty="0" smtClean="0"/>
                            <a:t> algorithm (Polynomial time) – Find optimal solution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Incremental way</a:t>
                          </a:r>
                          <a:r>
                            <a:rPr lang="en-US" altLang="ko-KR" sz="1600" baseline="0" dirty="0" smtClean="0"/>
                            <a:t> of </a:t>
                          </a:r>
                          <a:r>
                            <a:rPr lang="en-US" altLang="ko-KR" sz="1600" dirty="0" smtClean="0"/>
                            <a:t>Monte</a:t>
                          </a:r>
                          <a:r>
                            <a:rPr lang="en-US" altLang="ko-KR" sz="1600" baseline="0" dirty="0" smtClean="0"/>
                            <a:t>-Carlo simulation(Numerical approximation) – Polynomial time</a:t>
                          </a:r>
                          <a:endParaRPr lang="ko-KR" altLang="en-US" sz="16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ko-KR" sz="1600" dirty="0" smtClean="0"/>
                            <a:t>Dataset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ko-KR" sz="1600" dirty="0" smtClean="0"/>
                            <a:t>Up</a:t>
                          </a:r>
                          <a:r>
                            <a:rPr lang="en-US" altLang="ko-KR" sz="1600" baseline="0" dirty="0" smtClean="0"/>
                            <a:t> to </a:t>
                          </a:r>
                          <a:r>
                            <a:rPr lang="en-US" altLang="ko-KR" sz="1600" dirty="0" smtClean="0"/>
                            <a:t>|E|=22m </a:t>
                          </a:r>
                          <a:r>
                            <a:rPr lang="en-US" altLang="ko-KR" sz="1600" baseline="0" dirty="0" smtClean="0"/>
                            <a:t>Flickr data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Sparse</a:t>
                          </a:r>
                          <a:r>
                            <a:rPr lang="en-US" altLang="ko-KR" sz="1600" baseline="0" dirty="0" smtClean="0"/>
                            <a:t> network</a:t>
                          </a:r>
                          <a:r>
                            <a:rPr lang="en-US" altLang="ko-KR" sz="1600" dirty="0" smtClean="0"/>
                            <a:t> up to |E|=1m</a:t>
                          </a:r>
                          <a:r>
                            <a:rPr lang="en-US" altLang="ko-KR" sz="1600" baseline="0" dirty="0" smtClean="0"/>
                            <a:t> </a:t>
                          </a:r>
                          <a:r>
                            <a:rPr lang="en-US" altLang="ko-KR" sz="1600" dirty="0" smtClean="0"/>
                            <a:t>(Synthetic) </a:t>
                          </a:r>
                          <a:endParaRPr lang="ko-KR" altLang="en-US" sz="16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Experiment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Scalability, Sensitivity</a:t>
                          </a:r>
                          <a:r>
                            <a:rPr lang="en-US" altLang="ko-KR" sz="1600" baseline="0" dirty="0" smtClean="0"/>
                            <a:t> test, Compared with user heuristic</a:t>
                          </a:r>
                          <a:endParaRPr lang="ko-KR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smtClean="0"/>
                            <a:t>Scalability,</a:t>
                          </a:r>
                          <a:r>
                            <a:rPr lang="en-US" altLang="ko-KR" sz="1600" baseline="0" dirty="0" smtClean="0"/>
                            <a:t> Error analysis</a:t>
                          </a:r>
                          <a:endParaRPr lang="ko-KR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6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49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691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ko-KR" sz="3600" dirty="0" smtClean="0"/>
              <a:t>Influence Maximization</a:t>
            </a:r>
          </a:p>
        </p:txBody>
      </p:sp>
      <p:cxnSp>
        <p:nvCxnSpPr>
          <p:cNvPr id="8" name="직선 연결선 7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40600"/>
            <a:ext cx="3810000" cy="352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59265" y="6152322"/>
            <a:ext cx="232146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50" kern="0" dirty="0" smtClean="0"/>
              <a:t>Original slide : [Wei Chen, </a:t>
            </a:r>
            <a:r>
              <a:rPr lang="en-US" altLang="ko-KR" sz="1050" kern="0" dirty="0"/>
              <a:t>KDD’10 </a:t>
            </a:r>
            <a:r>
              <a:rPr lang="en-US" altLang="ko-KR" sz="1050" kern="0" dirty="0" smtClean="0"/>
              <a:t>]</a:t>
            </a:r>
            <a:endParaRPr lang="ko-KR" altLang="en-US" sz="105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4572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2000" kern="0" dirty="0" smtClean="0"/>
              <a:t>Social influence graph</a:t>
            </a:r>
          </a:p>
          <a:p>
            <a:pPr lvl="1" defTabSz="914400" eaLnBrk="1" hangingPunct="1"/>
            <a:r>
              <a:rPr lang="en-US" altLang="ko-KR" sz="1600" kern="0" dirty="0" smtClean="0"/>
              <a:t>Links : Social relationship</a:t>
            </a:r>
          </a:p>
          <a:p>
            <a:pPr lvl="1" defTabSz="914400" eaLnBrk="1" hangingPunct="1"/>
            <a:r>
              <a:rPr lang="en-US" altLang="ko-KR" sz="1600" kern="0" dirty="0" smtClean="0"/>
              <a:t>p(</a:t>
            </a:r>
            <a:r>
              <a:rPr lang="en-US" altLang="ko-KR" sz="1600" kern="0" dirty="0" err="1" smtClean="0"/>
              <a:t>u,v</a:t>
            </a:r>
            <a:r>
              <a:rPr lang="en-US" altLang="ko-KR" sz="1600" kern="0" dirty="0" smtClean="0"/>
              <a:t>) from u to v is the probability that v is activated by u after u is activated.</a:t>
            </a:r>
          </a:p>
          <a:p>
            <a:pPr lvl="1" defTabSz="914400" eaLnBrk="1" hangingPunct="1"/>
            <a:endParaRPr lang="en-US" altLang="ko-KR" sz="1600" kern="0" dirty="0" smtClean="0"/>
          </a:p>
          <a:p>
            <a:pPr defTabSz="914400" eaLnBrk="1" hangingPunct="1"/>
            <a:r>
              <a:rPr lang="en-US" altLang="ko-KR" sz="2000" kern="0" dirty="0" smtClean="0"/>
              <a:t>Independent cascade model</a:t>
            </a:r>
          </a:p>
          <a:p>
            <a:pPr lvl="1" defTabSz="914400" eaLnBrk="1" hangingPunct="1"/>
            <a:r>
              <a:rPr lang="en-US" altLang="ko-KR" sz="1600" kern="0" dirty="0" smtClean="0"/>
              <a:t>Initially some seed nodes are activated</a:t>
            </a:r>
          </a:p>
          <a:p>
            <a:pPr lvl="1" defTabSz="914400" eaLnBrk="1" hangingPunct="1"/>
            <a:r>
              <a:rPr lang="en-US" altLang="ko-KR" sz="1600" kern="0" dirty="0" smtClean="0"/>
              <a:t>Each step, newly activated node activates its neighbor by probability p(</a:t>
            </a:r>
            <a:r>
              <a:rPr lang="en-US" altLang="ko-KR" sz="1600" kern="0" dirty="0" err="1" smtClean="0"/>
              <a:t>u,v</a:t>
            </a:r>
            <a:r>
              <a:rPr lang="en-US" altLang="ko-KR" sz="1600" kern="0" dirty="0" smtClean="0"/>
              <a:t>)</a:t>
            </a:r>
          </a:p>
          <a:p>
            <a:pPr lvl="1" defTabSz="914400" eaLnBrk="1" hangingPunct="1"/>
            <a:r>
              <a:rPr lang="en-US" altLang="ko-KR" sz="1600" kern="0" dirty="0" smtClean="0"/>
              <a:t>Influence spread: find k seeds that generate the largest influence spread</a:t>
            </a:r>
          </a:p>
          <a:p>
            <a:pPr lvl="1" defTabSz="914400" eaLnBrk="1" hangingPunct="1"/>
            <a:endParaRPr lang="en-US" altLang="ko-KR" sz="1600" kern="0" dirty="0"/>
          </a:p>
          <a:p>
            <a:pPr defTabSz="914400" eaLnBrk="1" hangingPunct="1"/>
            <a:r>
              <a:rPr lang="en-US" altLang="ko-KR" sz="2000" kern="0" dirty="0" smtClean="0"/>
              <a:t>Major differences with my problem</a:t>
            </a:r>
          </a:p>
          <a:p>
            <a:pPr lvl="1" defTabSz="914400" eaLnBrk="1" hangingPunct="1"/>
            <a:r>
              <a:rPr lang="en-US" altLang="ko-KR" sz="1600" kern="0" dirty="0"/>
              <a:t>O</a:t>
            </a:r>
            <a:r>
              <a:rPr lang="en-US" altLang="ko-KR" sz="1600" kern="0" dirty="0" smtClean="0"/>
              <a:t>bjective function </a:t>
            </a:r>
            <a:br>
              <a:rPr lang="en-US" altLang="ko-KR" sz="1600" kern="0" dirty="0" smtClean="0"/>
            </a:br>
            <a:r>
              <a:rPr lang="en-US" altLang="ko-KR" sz="1600" kern="0" dirty="0" smtClean="0"/>
              <a:t>(Attention from unique target)</a:t>
            </a:r>
          </a:p>
          <a:p>
            <a:pPr lvl="1" defTabSz="914400" eaLnBrk="1" hangingPunct="1"/>
            <a:r>
              <a:rPr lang="en-US" altLang="ko-KR" sz="1600" kern="0" dirty="0" smtClean="0"/>
              <a:t>Sequential recommendation</a:t>
            </a:r>
          </a:p>
          <a:p>
            <a:pPr lvl="1" defTabSz="914400" eaLnBrk="1" hangingPunct="1"/>
            <a:endParaRPr lang="en-US" altLang="ko-KR" sz="1600" kern="0" dirty="0" smtClean="0"/>
          </a:p>
          <a:p>
            <a:pPr lvl="1" defTabSz="914400" eaLnBrk="1" hangingPunct="1"/>
            <a:endParaRPr lang="en-US" altLang="ko-KR" sz="1600" kern="0" dirty="0" smtClean="0"/>
          </a:p>
          <a:p>
            <a:pPr lvl="1" defTabSz="914400" eaLnBrk="1" hangingPunct="1"/>
            <a:endParaRPr lang="en-US" altLang="ko-KR" sz="1600" kern="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766549" y="2362200"/>
            <a:ext cx="4818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kern="0" dirty="0"/>
              <a:t>p(</a:t>
            </a:r>
            <a:r>
              <a:rPr lang="en-US" altLang="ko-KR" sz="1000" kern="0" dirty="0" err="1"/>
              <a:t>u,v</a:t>
            </a:r>
            <a:r>
              <a:rPr lang="en-US" altLang="ko-KR" sz="1000" kern="0" dirty="0"/>
              <a:t>)</a:t>
            </a:r>
            <a:endParaRPr lang="ko-KR" altLang="en-US" sz="10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096000" y="2590800"/>
            <a:ext cx="152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6768394" y="192101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/>
              <a:t>u</a:t>
            </a:r>
            <a:endParaRPr lang="ko-KR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5837276" y="2947655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/>
              <a:t>v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2472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>
          <a:xfrm>
            <a:off x="6553200" y="6634162"/>
            <a:ext cx="2133600" cy="223838"/>
          </a:xfrm>
        </p:spPr>
        <p:txBody>
          <a:bodyPr/>
          <a:lstStyle/>
          <a:p>
            <a:fld id="{96051572-E003-4C0E-A835-D37C1B3DF7F0}" type="slidenum">
              <a:rPr lang="en-US" altLang="ko-KR" sz="1600" smtClean="0"/>
              <a:pPr/>
              <a:t>5</a:t>
            </a:fld>
            <a:endParaRPr lang="en-US" altLang="ko-KR" sz="1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286915"/>
            <a:ext cx="8441331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3600" kern="0" dirty="0" smtClean="0"/>
              <a:t>Without Target vs. With Target</a:t>
            </a:r>
          </a:p>
        </p:txBody>
      </p:sp>
      <p:cxnSp>
        <p:nvCxnSpPr>
          <p:cNvPr id="7" name="직선 연결선 6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직선 연결선 7"/>
          <p:cNvCxnSpPr/>
          <p:nvPr/>
        </p:nvCxnSpPr>
        <p:spPr bwMode="auto">
          <a:xfrm>
            <a:off x="4572000" y="1600200"/>
            <a:ext cx="0" cy="426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직사각형 8"/>
          <p:cNvSpPr/>
          <p:nvPr/>
        </p:nvSpPr>
        <p:spPr>
          <a:xfrm>
            <a:off x="837263" y="1385810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 smtClean="0"/>
              <a:t>&lt;Without considering target&gt; </a:t>
            </a:r>
            <a:endParaRPr lang="ko-KR" altLang="en-US" sz="1800" dirty="0"/>
          </a:p>
        </p:txBody>
      </p:sp>
      <p:sp>
        <p:nvSpPr>
          <p:cNvPr id="10" name="직사각형 9"/>
          <p:cNvSpPr/>
          <p:nvPr/>
        </p:nvSpPr>
        <p:spPr>
          <a:xfrm>
            <a:off x="5720897" y="1385810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 smtClean="0"/>
              <a:t>&lt;Considering target&gt;</a:t>
            </a:r>
            <a:endParaRPr lang="ko-KR" altLang="en-US" sz="1800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381000" y="5016821"/>
            <a:ext cx="4024655" cy="49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1400" kern="0" dirty="0" smtClean="0"/>
              <a:t>Recommend users which have high node-to-node similarity (Content-based, Topology-based)</a:t>
            </a:r>
            <a:endParaRPr lang="en-US" altLang="ko-KR" sz="1200" kern="0" dirty="0" smtClean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4664371" y="5016821"/>
            <a:ext cx="4327229" cy="49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 eaLnBrk="1" hangingPunct="1"/>
            <a:r>
              <a:rPr lang="en-US" altLang="ko-KR" sz="1400" kern="0" dirty="0" smtClean="0"/>
              <a:t>Recommend users in order to get maximal attention from the target node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68618" y="1905000"/>
            <a:ext cx="3135600" cy="3002400"/>
            <a:chOff x="758036" y="1982411"/>
            <a:chExt cx="3569385" cy="3375218"/>
          </a:xfrm>
        </p:grpSpPr>
        <p:grpSp>
          <p:nvGrpSpPr>
            <p:cNvPr id="4" name="Group 3"/>
            <p:cNvGrpSpPr/>
            <p:nvPr/>
          </p:nvGrpSpPr>
          <p:grpSpPr>
            <a:xfrm>
              <a:off x="758036" y="1982411"/>
              <a:ext cx="3569385" cy="3375218"/>
              <a:chOff x="758036" y="1896686"/>
              <a:chExt cx="3569385" cy="3375218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036" y="1896686"/>
                <a:ext cx="3569385" cy="3240000"/>
              </a:xfrm>
              <a:prstGeom prst="rect">
                <a:avLst/>
              </a:prstGeom>
            </p:spPr>
          </p:pic>
          <p:sp>
            <p:nvSpPr>
              <p:cNvPr id="44" name="직사각형 43"/>
              <p:cNvSpPr/>
              <p:nvPr/>
            </p:nvSpPr>
            <p:spPr>
              <a:xfrm>
                <a:off x="3555123" y="4989897"/>
                <a:ext cx="647870" cy="282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defTabSz="914400" eaLnBrk="1" hangingPunct="1">
                  <a:buNone/>
                </a:pPr>
                <a:r>
                  <a:rPr lang="en-US" altLang="ko-KR" kern="0" dirty="0" smtClean="0"/>
                  <a:t>Target</a:t>
                </a:r>
                <a:endParaRPr lang="en-US" altLang="ko-KR" kern="0" dirty="0"/>
              </a:p>
            </p:txBody>
          </p:sp>
          <p:cxnSp>
            <p:nvCxnSpPr>
              <p:cNvPr id="46" name="직선 화살표 연결선 45"/>
              <p:cNvCxnSpPr/>
              <p:nvPr/>
            </p:nvCxnSpPr>
            <p:spPr bwMode="auto">
              <a:xfrm flipV="1">
                <a:off x="4026358" y="4892333"/>
                <a:ext cx="76200" cy="1667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3" name="타원 22"/>
              <p:cNvSpPr/>
              <p:nvPr/>
            </p:nvSpPr>
            <p:spPr bwMode="auto">
              <a:xfrm>
                <a:off x="4029433" y="4553001"/>
                <a:ext cx="279987" cy="279987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p:grpSp>
        <p:sp>
          <p:nvSpPr>
            <p:cNvPr id="43" name="직사각형 42"/>
            <p:cNvSpPr/>
            <p:nvPr/>
          </p:nvSpPr>
          <p:spPr>
            <a:xfrm>
              <a:off x="1228725" y="2954423"/>
              <a:ext cx="694605" cy="282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 defTabSz="914400" eaLnBrk="1" hangingPunct="1">
                <a:buNone/>
              </a:pPr>
              <a:r>
                <a:rPr lang="en-US" altLang="ko-KR" kern="0" dirty="0" smtClean="0"/>
                <a:t>Source</a:t>
              </a:r>
              <a:endParaRPr lang="en-US" altLang="ko-KR" kern="0" dirty="0"/>
            </a:p>
          </p:txBody>
        </p:sp>
        <p:cxnSp>
          <p:nvCxnSpPr>
            <p:cNvPr id="45" name="직선 화살표 연결선 44"/>
            <p:cNvCxnSpPr/>
            <p:nvPr/>
          </p:nvCxnSpPr>
          <p:spPr bwMode="auto">
            <a:xfrm>
              <a:off x="1676040" y="3251450"/>
              <a:ext cx="273950" cy="1623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타원 21"/>
            <p:cNvSpPr/>
            <p:nvPr/>
          </p:nvSpPr>
          <p:spPr bwMode="auto">
            <a:xfrm>
              <a:off x="1932566" y="3388006"/>
              <a:ext cx="279987" cy="27998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22697" y="1905000"/>
            <a:ext cx="3135503" cy="3001968"/>
            <a:chOff x="4941696" y="1982411"/>
            <a:chExt cx="3569385" cy="3357910"/>
          </a:xfrm>
        </p:grpSpPr>
        <p:sp>
          <p:nvSpPr>
            <p:cNvPr id="49" name="직사각형 48"/>
            <p:cNvSpPr/>
            <p:nvPr/>
          </p:nvSpPr>
          <p:spPr>
            <a:xfrm>
              <a:off x="5334000" y="3035179"/>
              <a:ext cx="694605" cy="282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 defTabSz="914400" eaLnBrk="1" hangingPunct="1">
                <a:buNone/>
              </a:pPr>
              <a:r>
                <a:rPr lang="en-US" altLang="ko-KR" kern="0" dirty="0" smtClean="0"/>
                <a:t>Source</a:t>
              </a:r>
              <a:endParaRPr lang="en-US" altLang="ko-KR" kern="0" dirty="0"/>
            </a:p>
          </p:txBody>
        </p:sp>
        <p:cxnSp>
          <p:nvCxnSpPr>
            <p:cNvPr id="50" name="직선 화살표 연결선 49"/>
            <p:cNvCxnSpPr/>
            <p:nvPr/>
          </p:nvCxnSpPr>
          <p:spPr bwMode="auto">
            <a:xfrm>
              <a:off x="5822050" y="3342898"/>
              <a:ext cx="273950" cy="1623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" name="Group 2"/>
            <p:cNvGrpSpPr/>
            <p:nvPr/>
          </p:nvGrpSpPr>
          <p:grpSpPr>
            <a:xfrm>
              <a:off x="4941696" y="1982411"/>
              <a:ext cx="3569385" cy="3357910"/>
              <a:chOff x="4941696" y="2011336"/>
              <a:chExt cx="3569385" cy="3357910"/>
            </a:xfrm>
          </p:grpSpPr>
          <p:pic>
            <p:nvPicPr>
              <p:cNvPr id="20" name="그림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1696" y="2011336"/>
                <a:ext cx="3569385" cy="3240000"/>
              </a:xfrm>
              <a:prstGeom prst="rect">
                <a:avLst/>
              </a:prstGeom>
            </p:spPr>
          </p:pic>
          <p:sp>
            <p:nvSpPr>
              <p:cNvPr id="47" name="직사각형 46"/>
              <p:cNvSpPr/>
              <p:nvPr/>
            </p:nvSpPr>
            <p:spPr>
              <a:xfrm>
                <a:off x="7747618" y="5087239"/>
                <a:ext cx="647870" cy="282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defTabSz="914400" eaLnBrk="1" hangingPunct="1">
                  <a:buNone/>
                </a:pPr>
                <a:r>
                  <a:rPr lang="en-US" altLang="ko-KR" kern="0" dirty="0" smtClean="0"/>
                  <a:t>Target</a:t>
                </a:r>
                <a:endParaRPr lang="en-US" altLang="ko-KR" kern="0" dirty="0"/>
              </a:p>
            </p:txBody>
          </p:sp>
          <p:cxnSp>
            <p:nvCxnSpPr>
              <p:cNvPr id="48" name="직선 화살표 연결선 47"/>
              <p:cNvCxnSpPr/>
              <p:nvPr/>
            </p:nvCxnSpPr>
            <p:spPr bwMode="auto">
              <a:xfrm flipV="1">
                <a:off x="8218853" y="4989675"/>
                <a:ext cx="76200" cy="1667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3" name="타원 32"/>
              <p:cNvSpPr/>
              <p:nvPr/>
            </p:nvSpPr>
            <p:spPr bwMode="auto">
              <a:xfrm>
                <a:off x="8231094" y="4674067"/>
                <a:ext cx="279987" cy="279987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pitchFamily="50" charset="-127"/>
                </a:endParaRPr>
              </a:p>
            </p:txBody>
          </p:sp>
        </p:grpSp>
        <p:sp>
          <p:nvSpPr>
            <p:cNvPr id="34" name="타원 33"/>
            <p:cNvSpPr/>
            <p:nvPr/>
          </p:nvSpPr>
          <p:spPr bwMode="auto">
            <a:xfrm>
              <a:off x="6130571" y="3453813"/>
              <a:ext cx="279987" cy="27998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866" y="5664178"/>
            <a:ext cx="1720238" cy="6404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927" y="5664178"/>
            <a:ext cx="1720800" cy="584222"/>
          </a:xfrm>
          <a:prstGeom prst="rect">
            <a:avLst/>
          </a:prstGeom>
        </p:spPr>
      </p:pic>
      <p:sp>
        <p:nvSpPr>
          <p:cNvPr id="41" name="타원 33"/>
          <p:cNvSpPr/>
          <p:nvPr/>
        </p:nvSpPr>
        <p:spPr bwMode="auto">
          <a:xfrm>
            <a:off x="6087552" y="5947719"/>
            <a:ext cx="270000" cy="270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42" name="타원 32"/>
          <p:cNvSpPr/>
          <p:nvPr/>
        </p:nvSpPr>
        <p:spPr bwMode="auto">
          <a:xfrm>
            <a:off x="7232610" y="5943600"/>
            <a:ext cx="270000" cy="270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51" name="타원 33"/>
          <p:cNvSpPr/>
          <p:nvPr/>
        </p:nvSpPr>
        <p:spPr bwMode="auto">
          <a:xfrm>
            <a:off x="1662701" y="5972942"/>
            <a:ext cx="270000" cy="270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52" name="타원 32"/>
          <p:cNvSpPr/>
          <p:nvPr/>
        </p:nvSpPr>
        <p:spPr bwMode="auto">
          <a:xfrm>
            <a:off x="2807759" y="5968823"/>
            <a:ext cx="270000" cy="2700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367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6</a:t>
            </a:fld>
            <a:endParaRPr kumimoji="0" lang="en-US" altLang="ko-KR" dirty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/>
              <a:t>Outline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altLang="ko-KR" sz="2800" dirty="0" smtClean="0"/>
              <a:t>Introduction</a:t>
            </a:r>
          </a:p>
          <a:p>
            <a:pPr eaLnBrk="1" hangingPunct="1"/>
            <a:r>
              <a:rPr lang="en-US" altLang="ko-KR" sz="2800" dirty="0" smtClean="0">
                <a:solidFill>
                  <a:srgbClr val="FF0000"/>
                </a:solidFill>
              </a:rPr>
              <a:t>Our Model</a:t>
            </a:r>
          </a:p>
          <a:p>
            <a:pPr lvl="1" eaLnBrk="1" hangingPunct="1"/>
            <a:r>
              <a:rPr lang="en-US" altLang="ko-KR" sz="2400" dirty="0"/>
              <a:t>Information </a:t>
            </a:r>
            <a:r>
              <a:rPr lang="en-US" altLang="ko-KR" sz="2400" dirty="0" smtClean="0"/>
              <a:t>Propagation Model</a:t>
            </a:r>
          </a:p>
          <a:p>
            <a:pPr lvl="1" eaLnBrk="1" hangingPunct="1"/>
            <a:r>
              <a:rPr lang="en-US" altLang="ko-KR" sz="2400" dirty="0" smtClean="0"/>
              <a:t>Influence </a:t>
            </a:r>
            <a:r>
              <a:rPr lang="en-US" altLang="ko-KR" sz="2400" dirty="0"/>
              <a:t>&amp; </a:t>
            </a:r>
            <a:r>
              <a:rPr lang="en-US" altLang="ko-KR" sz="2400" dirty="0" smtClean="0"/>
              <a:t>Reluctance</a:t>
            </a:r>
          </a:p>
          <a:p>
            <a:pPr lvl="1" eaLnBrk="1" hangingPunct="1"/>
            <a:r>
              <a:rPr lang="en-US" altLang="ko-KR" sz="2400" dirty="0" smtClean="0"/>
              <a:t>K-node Suggestion Problem</a:t>
            </a:r>
          </a:p>
          <a:p>
            <a:pPr eaLnBrk="1" hangingPunct="1"/>
            <a:r>
              <a:rPr lang="en-US" altLang="ko-KR" sz="2800" dirty="0" smtClean="0"/>
              <a:t>Proposed Algorithm</a:t>
            </a:r>
          </a:p>
          <a:p>
            <a:pPr lvl="1" eaLnBrk="1" hangingPunct="1"/>
            <a:r>
              <a:rPr lang="en-US" altLang="ko-KR" sz="2400" dirty="0" smtClean="0"/>
              <a:t>Candidate Reduction</a:t>
            </a:r>
          </a:p>
          <a:p>
            <a:pPr lvl="1" eaLnBrk="1" hangingPunct="1"/>
            <a:r>
              <a:rPr lang="en-US" altLang="ko-KR" sz="2400" dirty="0" smtClean="0"/>
              <a:t>Approximation &amp; Incremental Update</a:t>
            </a:r>
          </a:p>
          <a:p>
            <a:pPr eaLnBrk="1" hangingPunct="1"/>
            <a:r>
              <a:rPr lang="en-US" altLang="ko-KR" sz="2800" dirty="0" smtClean="0"/>
              <a:t>Experiments</a:t>
            </a:r>
          </a:p>
          <a:p>
            <a:pPr eaLnBrk="1" hangingPunct="1"/>
            <a:r>
              <a:rPr lang="en-US" altLang="ko-KR" sz="2800" dirty="0" smtClean="0"/>
              <a:t>Conclusions</a:t>
            </a:r>
            <a:endParaRPr lang="en-US" altLang="ko-KR" sz="2400" dirty="0" smtClean="0"/>
          </a:p>
        </p:txBody>
      </p:sp>
      <p:cxnSp>
        <p:nvCxnSpPr>
          <p:cNvPr id="5" name="직선 연결선 4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Down Arrow 5"/>
          <p:cNvSpPr/>
          <p:nvPr/>
        </p:nvSpPr>
        <p:spPr>
          <a:xfrm rot="3852669">
            <a:off x="2788646" y="2062105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74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50052"/>
            <a:ext cx="3721031" cy="1617433"/>
          </a:xfrm>
          <a:prstGeom prst="rect">
            <a:avLst/>
          </a:prstGeom>
        </p:spPr>
      </p:pic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7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691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ko-KR" sz="3600" dirty="0"/>
              <a:t>Problem Formulation</a:t>
            </a:r>
            <a:endParaRPr lang="en-US" altLang="ko-KR" sz="3600" dirty="0" smtClean="0"/>
          </a:p>
        </p:txBody>
      </p:sp>
      <p:cxnSp>
        <p:nvCxnSpPr>
          <p:cNvPr id="8" name="직선 연결선 7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157628"/>
            <a:ext cx="2956155" cy="1815183"/>
          </a:xfrm>
          <a:prstGeom prst="rect">
            <a:avLst/>
          </a:prstGeom>
        </p:spPr>
      </p:pic>
      <p:sp>
        <p:nvSpPr>
          <p:cNvPr id="52" name="Striped Right Arrow 51"/>
          <p:cNvSpPr/>
          <p:nvPr/>
        </p:nvSpPr>
        <p:spPr bwMode="auto">
          <a:xfrm>
            <a:off x="3657600" y="1941724"/>
            <a:ext cx="381000" cy="268076"/>
          </a:xfrm>
          <a:prstGeom prst="stripedRightArrow">
            <a:avLst>
              <a:gd name="adj1" fmla="val 45833"/>
              <a:gd name="adj2" fmla="val 342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0" name="Rectangle 2"/>
          <p:cNvSpPr txBox="1">
            <a:spLocks noChangeArrowheads="1"/>
          </p:cNvSpPr>
          <p:nvPr/>
        </p:nvSpPr>
        <p:spPr bwMode="auto">
          <a:xfrm>
            <a:off x="4038600" y="1900042"/>
            <a:ext cx="2667000" cy="3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1600" kern="0" dirty="0" smtClean="0">
                <a:solidFill>
                  <a:schemeClr val="tx1"/>
                </a:solidFill>
              </a:rPr>
              <a:t>1. Quantifying attention (In our paper: Influence)</a:t>
            </a: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4124325" y="2775838"/>
            <a:ext cx="3048000" cy="3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1600" kern="0" dirty="0">
                <a:solidFill>
                  <a:schemeClr val="tx1"/>
                </a:solidFill>
              </a:rPr>
              <a:t>2</a:t>
            </a:r>
            <a:r>
              <a:rPr lang="en-US" altLang="ko-KR" sz="1600" kern="0" dirty="0" smtClean="0">
                <a:solidFill>
                  <a:schemeClr val="tx1"/>
                </a:solidFill>
              </a:rPr>
              <a:t>. Modeling</a:t>
            </a:r>
            <a:r>
              <a:rPr lang="en-US" altLang="ko-KR" sz="1600" kern="0" dirty="0">
                <a:solidFill>
                  <a:schemeClr val="tx1"/>
                </a:solidFill>
              </a:rPr>
              <a:t> </a:t>
            </a:r>
            <a:r>
              <a:rPr lang="en-US" altLang="ko-KR" sz="1600" kern="0" dirty="0" smtClean="0">
                <a:solidFill>
                  <a:schemeClr val="tx1"/>
                </a:solidFill>
              </a:rPr>
              <a:t>information flow</a:t>
            </a:r>
          </a:p>
        </p:txBody>
      </p:sp>
      <p:sp>
        <p:nvSpPr>
          <p:cNvPr id="63" name="Striped Right Arrow 62"/>
          <p:cNvSpPr/>
          <p:nvPr/>
        </p:nvSpPr>
        <p:spPr bwMode="auto">
          <a:xfrm rot="10800000">
            <a:off x="6221866" y="5523123"/>
            <a:ext cx="381000" cy="268076"/>
          </a:xfrm>
          <a:prstGeom prst="stripedRightArrow">
            <a:avLst>
              <a:gd name="adj1" fmla="val 45833"/>
              <a:gd name="adj2" fmla="val 342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 bwMode="auto">
          <a:xfrm>
            <a:off x="838200" y="5486400"/>
            <a:ext cx="5383666" cy="3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1600" kern="0" dirty="0" smtClean="0">
                <a:solidFill>
                  <a:schemeClr val="tx1"/>
                </a:solidFill>
              </a:rPr>
              <a:t>3. Considering acceptance fail situation (Reluctance)</a:t>
            </a:r>
          </a:p>
          <a:p>
            <a:pPr defTabSz="914400" eaLnBrk="1" hangingPunct="1"/>
            <a:endParaRPr lang="en-US" altLang="ko-KR" sz="1600" kern="0" dirty="0" smtClean="0">
              <a:solidFill>
                <a:schemeClr val="tx1"/>
              </a:solidFill>
            </a:endParaRPr>
          </a:p>
        </p:txBody>
      </p:sp>
      <p:sp>
        <p:nvSpPr>
          <p:cNvPr id="20" name="Bent-Up Arrow 19"/>
          <p:cNvSpPr/>
          <p:nvPr/>
        </p:nvSpPr>
        <p:spPr bwMode="auto">
          <a:xfrm rot="5400000" flipH="1">
            <a:off x="3667131" y="2859552"/>
            <a:ext cx="344927" cy="381000"/>
          </a:xfrm>
          <a:prstGeom prst="bentUp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5" name="Striped Right Arrow 64"/>
          <p:cNvSpPr/>
          <p:nvPr/>
        </p:nvSpPr>
        <p:spPr bwMode="auto">
          <a:xfrm rot="10800000">
            <a:off x="6231391" y="5878569"/>
            <a:ext cx="381000" cy="268076"/>
          </a:xfrm>
          <a:prstGeom prst="stripedRightArrow">
            <a:avLst>
              <a:gd name="adj1" fmla="val 45833"/>
              <a:gd name="adj2" fmla="val 3423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1066800" y="5841846"/>
            <a:ext cx="5164591" cy="3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rgbClr val="A50021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200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defTabSz="914400" eaLnBrk="1" hangingPunct="1"/>
            <a:r>
              <a:rPr lang="en-US" altLang="ko-KR" sz="1600" kern="0" dirty="0">
                <a:solidFill>
                  <a:schemeClr val="tx1"/>
                </a:solidFill>
              </a:rPr>
              <a:t>4</a:t>
            </a:r>
            <a:r>
              <a:rPr lang="en-US" altLang="ko-KR" sz="1600" kern="0" dirty="0" smtClean="0">
                <a:solidFill>
                  <a:schemeClr val="tx1"/>
                </a:solidFill>
              </a:rPr>
              <a:t>. Objective function (What should we maximize?)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075" y="3102763"/>
            <a:ext cx="2317222" cy="329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0" grpId="0"/>
      <p:bldP spid="62" grpId="0"/>
      <p:bldP spid="63" grpId="0" animBg="1"/>
      <p:bldP spid="64" grpId="0"/>
      <p:bldP spid="20" grpId="0" animBg="1"/>
      <p:bldP spid="65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>
                <a:solidFill>
                  <a:srgbClr val="000000"/>
                </a:solidFill>
              </a:rPr>
              <a:pPr algn="r" eaLnBrk="1" hangingPunct="1"/>
              <a:t>8</a:t>
            </a:fld>
            <a:endParaRPr kumimoji="0" lang="en-US" altLang="ko-KR" dirty="0">
              <a:solidFill>
                <a:srgbClr val="000000"/>
              </a:solidFill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Quantifying Attention: Influence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4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1" y="1447800"/>
                <a:ext cx="5257800" cy="4724400"/>
              </a:xfrm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eaLnBrk="1" hangingPunct="1"/>
                <a:r>
                  <a:rPr lang="en-US" altLang="ko-KR" sz="1800" dirty="0" smtClean="0"/>
                  <a:t>Intuition: Attention from a target user is proportional to the ratio of my information that the target user received.</a:t>
                </a:r>
              </a:p>
              <a:p>
                <a:pPr eaLnBrk="1" hangingPunct="1"/>
                <a:endParaRPr lang="en-US" altLang="ko-KR" sz="1800" dirty="0" smtClean="0"/>
              </a:p>
              <a:p>
                <a:pPr eaLnBrk="1" hangingPunct="1"/>
                <a:r>
                  <a:rPr lang="en-US" altLang="ko-KR" sz="1800" dirty="0" smtClean="0"/>
                  <a:t>Definition: Ratio of source node(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altLang="ko-KR" sz="1800" dirty="0"/>
                  <a:t>)’s article on target node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8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8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ko-KR" sz="1800" dirty="0"/>
                  <a:t>)</a:t>
                </a:r>
                <a:r>
                  <a:rPr lang="en-US" altLang="ko-KR" sz="1800" dirty="0" smtClean="0"/>
                  <a:t>’s web feed on </a:t>
                </a:r>
                <a:r>
                  <a:rPr lang="en-US" altLang="ko-KR" sz="1800" dirty="0"/>
                  <a:t>underlying </a:t>
                </a:r>
                <a:r>
                  <a:rPr lang="en-US" altLang="ko-KR" sz="1800" dirty="0" smtClean="0"/>
                  <a:t>graph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ko-KR" sz="1800" dirty="0"/>
              </a:p>
              <a:p>
                <a:pPr marL="344487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b>
                      </m:sSub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1800" dirty="0" smtClean="0"/>
              </a:p>
              <a:p>
                <a:pPr lvl="1" eaLnBrk="1" hangingPunct="1"/>
                <a:endParaRPr lang="en-US" altLang="ko-KR" sz="1800" dirty="0"/>
              </a:p>
              <a:p>
                <a:pPr eaLnBrk="1" hangingPunct="1"/>
                <a:r>
                  <a:rPr lang="en-US" altLang="ko-KR" sz="1800" dirty="0" smtClean="0"/>
                  <a:t>Issue: How can we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</m:oMath>
                </a14:m>
                <a:r>
                  <a:rPr lang="en-US" altLang="ko-KR" sz="1800" dirty="0" smtClean="0"/>
                  <a:t>?</a:t>
                </a:r>
              </a:p>
              <a:p>
                <a:pPr marL="0" indent="0" eaLnBrk="1" hangingPunct="1">
                  <a:buNone/>
                </a:pPr>
                <a:r>
                  <a:rPr lang="en-US" altLang="ko-KR" sz="1800" dirty="0" smtClean="0"/>
                  <a:t> </a:t>
                </a: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rgbClr val="C00000"/>
                  </a:solidFill>
                </a:endParaRPr>
              </a:p>
              <a:p>
                <a:pPr marL="0" indent="0" algn="ctr" eaLnBrk="1" hangingPunct="1">
                  <a:buNone/>
                </a:pPr>
                <a:endParaRPr lang="en-US" altLang="ko-KR" sz="1800" dirty="0">
                  <a:solidFill>
                    <a:srgbClr val="C00000"/>
                  </a:solidFill>
                </a:endParaRPr>
              </a:p>
              <a:p>
                <a:pPr marL="0" indent="0" eaLnBrk="1" hangingPunct="1">
                  <a:buNone/>
                </a:pPr>
                <a:r>
                  <a:rPr lang="en-US" altLang="ko-KR" sz="1800" dirty="0" smtClean="0">
                    <a:solidFill>
                      <a:srgbClr val="C00000"/>
                    </a:solidFill>
                  </a:rPr>
                  <a:t>    Need an information propagation model.</a:t>
                </a:r>
                <a:endParaRPr lang="en-US" altLang="ko-KR" sz="1600" dirty="0" smtClean="0"/>
              </a:p>
              <a:p>
                <a:pPr lvl="1" eaLnBrk="1" hangingPunct="1"/>
                <a:endParaRPr lang="en-US" altLang="ko-KR" sz="2000" dirty="0" smtClean="0"/>
              </a:p>
            </p:txBody>
          </p:sp>
        </mc:Choice>
        <mc:Fallback xmlns="">
          <p:sp>
            <p:nvSpPr>
              <p:cNvPr id="819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1" y="1447800"/>
                <a:ext cx="5257800" cy="4724400"/>
              </a:xfrm>
              <a:blipFill rotWithShape="0">
                <a:blip r:embed="rId3"/>
                <a:stretch>
                  <a:fillRect t="-644" r="-161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연결선 5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아래쪽 화살표 15"/>
          <p:cNvSpPr/>
          <p:nvPr/>
        </p:nvSpPr>
        <p:spPr bwMode="auto">
          <a:xfrm>
            <a:off x="2438400" y="4850913"/>
            <a:ext cx="304800" cy="635487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/>
            <a:endParaRPr lang="ko-KR" altLang="en-US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6884116" y="5943599"/>
                <a:ext cx="19009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b>
                    </m:sSub>
                    <m:r>
                      <a:rPr lang="en-US" altLang="ko-K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=3,</m:t>
                    </m:r>
                    <m:r>
                      <a:rPr lang="en-US" altLang="ko-KR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  <m: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nary>
                  </m:oMath>
                </a14:m>
                <a:r>
                  <a:rPr lang="ko-KR" altLang="en-US" dirty="0" smtClean="0">
                    <a:solidFill>
                      <a:srgbClr val="000000"/>
                    </a:solidFill>
                  </a:rPr>
                  <a:t> </a:t>
                </a:r>
                <a:endParaRPr lang="ko-KR" alt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116" y="5943599"/>
                <a:ext cx="1900970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107143" b="-1696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꺾인 연결선 3"/>
          <p:cNvCxnSpPr>
            <a:endCxn id="2" idx="1"/>
          </p:cNvCxnSpPr>
          <p:nvPr/>
        </p:nvCxnSpPr>
        <p:spPr bwMode="auto">
          <a:xfrm>
            <a:off x="6553200" y="5867400"/>
            <a:ext cx="330916" cy="245476"/>
          </a:xfrm>
          <a:prstGeom prst="bentConnector3">
            <a:avLst>
              <a:gd name="adj1" fmla="val -2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350" y="1219200"/>
            <a:ext cx="3067050" cy="4762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657600" y="3538493"/>
            <a:ext cx="4572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086225" y="3276511"/>
                <a:ext cx="1524000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050" dirty="0" smtClean="0">
                    <a:solidFill>
                      <a:srgbClr val="000000"/>
                    </a:solidFill>
                  </a:rPr>
                  <a:t>Number of article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0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ko-KR" sz="1050" dirty="0" smtClean="0">
                    <a:solidFill>
                      <a:srgbClr val="000000"/>
                    </a:solidFill>
                  </a:rPr>
                  <a:t>’s web feed which is written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0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n-US" altLang="ko-KR" sz="105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225" y="3276511"/>
                <a:ext cx="1524000" cy="577081"/>
              </a:xfrm>
              <a:prstGeom prst="rect">
                <a:avLst/>
              </a:prstGeom>
              <a:blipFill rotWithShape="0">
                <a:blip r:embed="rId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 flipH="1" flipV="1">
            <a:off x="3657600" y="3969566"/>
            <a:ext cx="457200" cy="135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14800" y="3914686"/>
                <a:ext cx="1524000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050" dirty="0" smtClean="0">
                    <a:solidFill>
                      <a:srgbClr val="000000"/>
                    </a:solidFill>
                  </a:rPr>
                  <a:t>Total number of article on</a:t>
                </a:r>
                <a14:m>
                  <m:oMath xmlns:m="http://schemas.openxmlformats.org/officeDocument/2006/math">
                    <m:r>
                      <a:rPr lang="en-US" altLang="ko-KR" sz="105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0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ko-KR" sz="1050" dirty="0" smtClean="0">
                    <a:solidFill>
                      <a:srgbClr val="000000"/>
                    </a:solidFill>
                  </a:rPr>
                  <a:t>’s web feed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914686"/>
                <a:ext cx="1524000" cy="415498"/>
              </a:xfrm>
              <a:prstGeom prst="rect">
                <a:avLst/>
              </a:prstGeom>
              <a:blipFill rotWithShape="0">
                <a:blip r:embed="rId8"/>
                <a:stretch>
                  <a:fillRect r="-800"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529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 txBox="1">
            <a:spLocks noGrp="1"/>
          </p:cNvSpPr>
          <p:nvPr/>
        </p:nvSpPr>
        <p:spPr bwMode="auto">
          <a:xfrm>
            <a:off x="6553200" y="6634162"/>
            <a:ext cx="213360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FE6CB1E6-CA86-4569-AB76-B5F3162B5583}" type="slidenum">
              <a:rPr kumimoji="0" lang="en-US" altLang="ko-KR"/>
              <a:pPr algn="r" eaLnBrk="1" hangingPunct="1"/>
              <a:t>9</a:t>
            </a:fld>
            <a:endParaRPr kumimoji="0" lang="en-US" altLang="ko-KR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 smtClean="0"/>
              <a:t>Information Flow Modeling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69641"/>
            <a:ext cx="8229600" cy="4721539"/>
          </a:xfrm>
        </p:spPr>
        <p:txBody>
          <a:bodyPr/>
          <a:lstStyle/>
          <a:p>
            <a:pPr marL="344487" lvl="1" indent="0" eaLnBrk="1" hangingPunct="1">
              <a:buNone/>
            </a:pPr>
            <a:endParaRPr lang="en-US" altLang="ko-KR" sz="2800" dirty="0"/>
          </a:p>
          <a:p>
            <a:pPr lvl="1" eaLnBrk="1" hangingPunct="1"/>
            <a:endParaRPr lang="en-US" altLang="ko-KR" sz="2800" dirty="0" smtClean="0"/>
          </a:p>
        </p:txBody>
      </p:sp>
      <p:cxnSp>
        <p:nvCxnSpPr>
          <p:cNvPr id="9" name="직선 연결선 8"/>
          <p:cNvCxnSpPr/>
          <p:nvPr/>
        </p:nvCxnSpPr>
        <p:spPr bwMode="auto">
          <a:xfrm>
            <a:off x="533400" y="1143000"/>
            <a:ext cx="8153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150" y="2667000"/>
            <a:ext cx="5133700" cy="3538764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57201" y="1447800"/>
            <a:ext cx="8229599" cy="2209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ko-KR" sz="1800" dirty="0"/>
              <a:t>Action : Each individual shows interest on someone’s </a:t>
            </a:r>
            <a:r>
              <a:rPr lang="en-US" altLang="ko-KR" sz="1800" dirty="0" smtClean="0"/>
              <a:t>article</a:t>
            </a:r>
            <a:endParaRPr lang="en-US" altLang="ko-KR" sz="1800" kern="0" dirty="0" smtClean="0"/>
          </a:p>
          <a:p>
            <a:pPr eaLnBrk="1" hangingPunct="1"/>
            <a:r>
              <a:rPr lang="en-US" altLang="ko-KR" sz="1800" dirty="0"/>
              <a:t>Effect : Information can transmit </a:t>
            </a:r>
            <a:r>
              <a:rPr lang="en-US" altLang="ko-KR" sz="1800" dirty="0" smtClean="0"/>
              <a:t>beyond one’s neighbor </a:t>
            </a:r>
            <a:r>
              <a:rPr lang="en-US" altLang="ko-KR" sz="1800" dirty="0"/>
              <a:t>by cascading </a:t>
            </a:r>
            <a:r>
              <a:rPr lang="en-US" altLang="ko-KR" sz="1800" dirty="0" smtClean="0"/>
              <a:t>effect</a:t>
            </a:r>
          </a:p>
          <a:p>
            <a:pPr eaLnBrk="1" hangingPunct="1"/>
            <a:r>
              <a:rPr lang="en-US" altLang="ko-KR" sz="1800" kern="0" dirty="0" smtClean="0"/>
              <a:t>Four principles I suggest:</a:t>
            </a:r>
            <a:endParaRPr lang="en-US" altLang="ko-KR" sz="3200" kern="0" dirty="0"/>
          </a:p>
        </p:txBody>
      </p:sp>
    </p:spTree>
    <p:extLst>
      <p:ext uri="{BB962C8B-B14F-4D97-AF65-F5344CB8AC3E}">
        <p14:creationId xmlns:p14="http://schemas.microsoft.com/office/powerpoint/2010/main" val="4068727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벽지">
  <a:themeElements>
    <a:clrScheme name="사용자 지정 3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0078C3"/>
      </a:hlink>
      <a:folHlink>
        <a:srgbClr val="0078C3"/>
      </a:folHlink>
    </a:clrScheme>
    <a:fontScheme name="벽지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벽지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벽지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벽지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벽지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38454</TotalTime>
  <Words>1602</Words>
  <Application>Microsoft Office PowerPoint</Application>
  <PresentationFormat>On-screen Show (4:3)</PresentationFormat>
  <Paragraphs>619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굴림</vt:lpstr>
      <vt:lpstr>바탕</vt:lpstr>
      <vt:lpstr>Arial</vt:lpstr>
      <vt:lpstr>Cambria Math</vt:lpstr>
      <vt:lpstr>Lucida Sans Unicode</vt:lpstr>
      <vt:lpstr>Symbol</vt:lpstr>
      <vt:lpstr>Times New Roman</vt:lpstr>
      <vt:lpstr>Wingdings</vt:lpstr>
      <vt:lpstr>벽지</vt:lpstr>
      <vt:lpstr>PowerPoint Presentation</vt:lpstr>
      <vt:lpstr>Outline</vt:lpstr>
      <vt:lpstr>Friend Recommendation</vt:lpstr>
      <vt:lpstr>Overview</vt:lpstr>
      <vt:lpstr>PowerPoint Presentation</vt:lpstr>
      <vt:lpstr>Outline</vt:lpstr>
      <vt:lpstr>Problem Formulation</vt:lpstr>
      <vt:lpstr>Quantifying Attention: Influence</vt:lpstr>
      <vt:lpstr>Information Flow Modeling</vt:lpstr>
      <vt:lpstr>Back to Influence</vt:lpstr>
      <vt:lpstr>Influence Representation</vt:lpstr>
      <vt:lpstr>Reluctance</vt:lpstr>
      <vt:lpstr>K-node Suggestion Problem</vt:lpstr>
      <vt:lpstr>Major Difficulties</vt:lpstr>
      <vt:lpstr>Outline</vt:lpstr>
      <vt:lpstr>Baseline Greedy Algorithm</vt:lpstr>
      <vt:lpstr>Proposed Algorithm</vt:lpstr>
      <vt:lpstr>Candidate Reduction</vt:lpstr>
      <vt:lpstr>Working Example</vt:lpstr>
      <vt:lpstr>Working Example</vt:lpstr>
      <vt:lpstr>Working Example</vt:lpstr>
      <vt:lpstr>Working Example</vt:lpstr>
      <vt:lpstr>Working Example</vt:lpstr>
      <vt:lpstr>Working Example</vt:lpstr>
      <vt:lpstr>Working Example</vt:lpstr>
      <vt:lpstr>Working Example</vt:lpstr>
      <vt:lpstr>Working Example</vt:lpstr>
      <vt:lpstr>Working Example</vt:lpstr>
      <vt:lpstr>Proposed Algorithm</vt:lpstr>
      <vt:lpstr>Monte-Carlo Simulation</vt:lpstr>
      <vt:lpstr>Example (Influence Approximation)</vt:lpstr>
      <vt:lpstr>PowerPoint Presentation</vt:lpstr>
      <vt:lpstr>PowerPoint Presentation</vt:lpstr>
      <vt:lpstr>PowerPoint Presentation</vt:lpstr>
      <vt:lpstr>Proposed Algorithm</vt:lpstr>
      <vt:lpstr>Example (Incremental Update)</vt:lpstr>
      <vt:lpstr>Example (Incremental Update)</vt:lpstr>
      <vt:lpstr>Outline</vt:lpstr>
      <vt:lpstr>Network Datasets</vt:lpstr>
      <vt:lpstr>Time Comparison</vt:lpstr>
      <vt:lpstr>Error Analysis</vt:lpstr>
      <vt:lpstr>Interpretation</vt:lpstr>
      <vt:lpstr>Interpretation</vt:lpstr>
      <vt:lpstr>Outline</vt:lpstr>
      <vt:lpstr>Summary</vt:lpstr>
      <vt:lpstr>Future Work</vt:lpstr>
      <vt:lpstr>PowerPoint Presentation</vt:lpstr>
      <vt:lpstr>PowerPoint Presentation</vt:lpstr>
      <vt:lpstr>Influence Maximization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Sundong</dc:title>
  <dc:creator>Sundong</dc:creator>
  <cp:lastModifiedBy>김선동</cp:lastModifiedBy>
  <cp:revision>2729</cp:revision>
  <cp:lastPrinted>2015-04-07T15:18:19Z</cp:lastPrinted>
  <dcterms:modified xsi:type="dcterms:W3CDTF">2015-04-12T15:31:40Z</dcterms:modified>
</cp:coreProperties>
</file>