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2"/>
  </p:notesMasterIdLst>
  <p:sldIdLst>
    <p:sldId id="256" r:id="rId2"/>
    <p:sldId id="612" r:id="rId3"/>
    <p:sldId id="525" r:id="rId4"/>
    <p:sldId id="528" r:id="rId5"/>
    <p:sldId id="601" r:id="rId6"/>
    <p:sldId id="605" r:id="rId7"/>
    <p:sldId id="532" r:id="rId8"/>
    <p:sldId id="527" r:id="rId9"/>
    <p:sldId id="535" r:id="rId10"/>
    <p:sldId id="538" r:id="rId11"/>
    <p:sldId id="606" r:id="rId12"/>
    <p:sldId id="607" r:id="rId13"/>
    <p:sldId id="613" r:id="rId14"/>
    <p:sldId id="544" r:id="rId15"/>
    <p:sldId id="545" r:id="rId16"/>
    <p:sldId id="546" r:id="rId17"/>
    <p:sldId id="608" r:id="rId18"/>
    <p:sldId id="609" r:id="rId19"/>
    <p:sldId id="611" r:id="rId20"/>
    <p:sldId id="559" r:id="rId21"/>
    <p:sldId id="614" r:id="rId22"/>
    <p:sldId id="616" r:id="rId23"/>
    <p:sldId id="617" r:id="rId24"/>
    <p:sldId id="618" r:id="rId25"/>
    <p:sldId id="619" r:id="rId26"/>
    <p:sldId id="620" r:id="rId27"/>
    <p:sldId id="623" r:id="rId28"/>
    <p:sldId id="622" r:id="rId29"/>
    <p:sldId id="624" r:id="rId30"/>
    <p:sldId id="625" r:id="rId31"/>
    <p:sldId id="566" r:id="rId32"/>
    <p:sldId id="567" r:id="rId33"/>
    <p:sldId id="581" r:id="rId34"/>
    <p:sldId id="582" r:id="rId35"/>
    <p:sldId id="583" r:id="rId36"/>
    <p:sldId id="626" r:id="rId37"/>
    <p:sldId id="568" r:id="rId38"/>
    <p:sldId id="584" r:id="rId39"/>
    <p:sldId id="574" r:id="rId40"/>
    <p:sldId id="573" r:id="rId41"/>
    <p:sldId id="569" r:id="rId42"/>
    <p:sldId id="570" r:id="rId43"/>
    <p:sldId id="576" r:id="rId44"/>
    <p:sldId id="577" r:id="rId45"/>
    <p:sldId id="587" r:id="rId46"/>
    <p:sldId id="572" r:id="rId47"/>
    <p:sldId id="579" r:id="rId48"/>
    <p:sldId id="578" r:id="rId49"/>
    <p:sldId id="565" r:id="rId50"/>
    <p:sldId id="604" r:id="rId51"/>
  </p:sldIdLst>
  <p:sldSz cx="9144000" cy="6858000" type="screen4x3"/>
  <p:notesSz cx="6742113" cy="9872663"/>
  <p:defaultTextStyle>
    <a:defPPr>
      <a:defRPr lang="en-GB"/>
    </a:defPPr>
    <a:lvl1pPr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400"/>
    <a:srgbClr val="A80000"/>
    <a:srgbClr val="0070C0"/>
    <a:srgbClr val="7DDDFF"/>
    <a:srgbClr val="716AC8"/>
    <a:srgbClr val="00B0F0"/>
    <a:srgbClr val="CC0000"/>
    <a:srgbClr val="FFC000"/>
    <a:srgbClr val="FFCC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 autoAdjust="0"/>
    <p:restoredTop sz="85622" autoAdjust="0"/>
  </p:normalViewPr>
  <p:slideViewPr>
    <p:cSldViewPr>
      <p:cViewPr varScale="1">
        <p:scale>
          <a:sx n="67" d="100"/>
          <a:sy n="67" d="100"/>
        </p:scale>
        <p:origin x="61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79" d="100"/>
          <a:sy n="79" d="100"/>
        </p:scale>
        <p:origin x="1182" y="84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4211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20022" cy="491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8971" y="0"/>
            <a:ext cx="2920021" cy="491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63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33950" cy="370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2130" cy="4440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377316"/>
            <a:ext cx="2920022" cy="491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8971" y="9377316"/>
            <a:ext cx="2920021" cy="491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latinLnBrk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BC06C79-2387-4374-A0C3-990F4F03AE8B}" type="slidenum">
              <a:rPr lang="ko-KR" altLang="en-GB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66274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1pPr>
    <a:lvl2pPr marL="742950" indent="-28575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2pPr>
    <a:lvl3pPr marL="11430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3pPr>
    <a:lvl4pPr marL="16002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4pPr>
    <a:lvl5pPr marL="20574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GraphVertex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world.wolfram.com/GraphEdge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fld id="{4826EF51-84B6-4B15-9E82-647C225C7330}" type="slidenum">
              <a:rPr kumimoji="0" lang="ko-KR" altLang="en-GB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kumimoji="0" lang="en-GB" altLang="ko-K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/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4212" y="4689515"/>
            <a:ext cx="5393690" cy="444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87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sz="1200" b="0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A </a:t>
            </a:r>
            <a:r>
              <a:rPr kumimoji="1" lang="en-US" altLang="ko-KR" sz="1200" b="1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walk</a:t>
            </a:r>
            <a:r>
              <a:rPr kumimoji="1" lang="en-US" altLang="ko-KR" sz="1200" b="0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is a sequence of vertices and edges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10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4018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sz="1200" b="0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A walk is a sequence , , , ...,  of </a:t>
            </a:r>
            <a:r>
              <a:rPr kumimoji="1" lang="en-US" altLang="ko-KR" sz="1200" b="0" i="0" u="none" strike="noStrike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  <a:hlinkClick r:id="rId3"/>
              </a:rPr>
              <a:t>graph vertices</a:t>
            </a:r>
            <a:r>
              <a:rPr kumimoji="1" lang="en-US" altLang="ko-KR" sz="1200" b="0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 and </a:t>
            </a:r>
            <a:r>
              <a:rPr kumimoji="1" lang="en-US" altLang="ko-KR" sz="1200" b="0" i="0" u="none" strike="noStrike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  <a:hlinkClick r:id="rId4"/>
              </a:rPr>
              <a:t>graph edges</a:t>
            </a:r>
            <a:r>
              <a:rPr kumimoji="1" lang="en-US" altLang="ko-KR" sz="1200" b="0" i="0" kern="1200" dirty="0" smtClean="0"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+mn-cs"/>
              </a:rPr>
              <a:t>  such that for , the edge  has endpoints  and  (West 2000, p. 20). The length of a walk is its number of edges.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90312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12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84303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13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63950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16380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15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6455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2708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17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250380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110614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19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62596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6555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20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54352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395279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22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4610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23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547708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24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77067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25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705307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26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872646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27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761561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746190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29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1734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009170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30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3716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31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348432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276113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20324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017285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35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656601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36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964460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046615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38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4787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39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24063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826288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40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27284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41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659281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922674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889800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006455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45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2241350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957504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0674038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48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180130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49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86773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Traditional node-to-node similarity measure</a:t>
            </a:r>
            <a:r>
              <a:rPr lang="en-US" altLang="ko-KR" baseline="0" dirty="0" smtClean="0"/>
              <a:t> doesn’t work in our problem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5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5562929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50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38157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6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60412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10918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86586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aseline="0" dirty="0" smtClean="0"/>
              <a:t>Needs more research on previous works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9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59617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ko-KR"/>
              <a:t>마스터 제목 스타일 편집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2632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/>
            </a:lvl1pPr>
          </a:lstStyle>
          <a:p>
            <a:fld id="{8D055667-9265-4DBB-AC47-EC3D9651969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26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1ACDD-3500-45B2-A054-0611AE6E9C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269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961D-361D-452B-B335-D45F64AD97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37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5B33-FDD5-46A1-89A1-9FA7605D4D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35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559C7-CDD4-4375-9C9A-64DE15C3E8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332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B1B91-8570-40AD-B560-046D6F6349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75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CE6D2-1D6A-4A75-8CF9-6A8970784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049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94494-1CB8-4944-9B80-BB7E18A6E7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373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51572-E003-4C0E-A835-D37C1B3DF7F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947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1D1FD-A73E-4B71-A824-9870C3469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91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92560-6754-4228-BF72-DC8DC915B0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19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제목 스타일 편집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텍스트 스타일을 편집합니다</a:t>
            </a:r>
          </a:p>
          <a:p>
            <a:pPr lvl="1"/>
            <a:r>
              <a:rPr lang="en-US" altLang="ko-KR" smtClean="0"/>
              <a:t>둘째 수준</a:t>
            </a:r>
          </a:p>
          <a:p>
            <a:pPr lvl="2"/>
            <a:r>
              <a:rPr lang="en-US" altLang="ko-KR" smtClean="0"/>
              <a:t>셋째 수준</a:t>
            </a:r>
          </a:p>
          <a:p>
            <a:pPr lvl="3"/>
            <a:r>
              <a:rPr lang="en-US" altLang="ko-KR" smtClean="0"/>
              <a:t>넷째 수준</a:t>
            </a:r>
          </a:p>
          <a:p>
            <a:pPr lvl="4"/>
            <a:r>
              <a:rPr lang="en-US" altLang="ko-KR" smtClean="0"/>
              <a:t>다섯째 수준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2632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/>
            </a:lvl1pPr>
          </a:lstStyle>
          <a:p>
            <a:fld id="{8D055667-9265-4DBB-AC47-EC3D9651969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11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3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90.png"/><Relationship Id="rId4" Type="http://schemas.openxmlformats.org/officeDocument/2006/relationships/image" Target="../media/image4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0.png"/><Relationship Id="rId4" Type="http://schemas.openxmlformats.org/officeDocument/2006/relationships/image" Target="../media/image7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634162"/>
            <a:ext cx="2133600" cy="22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fld id="{F9E49FEF-56E7-4894-AE0E-A58475A44BF6}" type="slidenum">
              <a:rPr kumimoji="0" lang="en-US" altLang="ko-KR"/>
              <a:pPr eaLnBrk="1" hangingPunct="1"/>
              <a:t>1</a:t>
            </a:fld>
            <a:endParaRPr kumimoji="0" lang="en-US" altLang="ko-KR" dirty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914400" y="304800"/>
            <a:ext cx="731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buClr>
                <a:srgbClr val="006633"/>
              </a:buClr>
              <a:buSzPct val="100000"/>
              <a:buFont typeface="Arial" panose="020B0604020202020204" pitchFamily="34" charset="0"/>
              <a:buNone/>
            </a:pPr>
            <a:r>
              <a:rPr kumimoji="0" lang="en-US" altLang="ko-KR" sz="4000" b="1" dirty="0" smtClean="0">
                <a:solidFill>
                  <a:srgbClr val="A50021"/>
                </a:solidFill>
              </a:rPr>
              <a:t>Maximizing Influence over a Target </a:t>
            </a:r>
            <a:r>
              <a:rPr kumimoji="0" lang="en-US" altLang="ko-KR" sz="4000" b="1" dirty="0">
                <a:solidFill>
                  <a:srgbClr val="A50021"/>
                </a:solidFill>
              </a:rPr>
              <a:t>U</a:t>
            </a:r>
            <a:r>
              <a:rPr kumimoji="0" lang="en-US" altLang="ko-KR" sz="4000" b="1" dirty="0" smtClean="0">
                <a:solidFill>
                  <a:srgbClr val="A50021"/>
                </a:solidFill>
              </a:rPr>
              <a:t>ser through </a:t>
            </a:r>
          </a:p>
          <a:p>
            <a:pPr algn="ctr" eaLnBrk="1" latinLnBrk="0" hangingPunct="1">
              <a:buClr>
                <a:srgbClr val="006633"/>
              </a:buClr>
              <a:buSzPct val="100000"/>
              <a:buFont typeface="Arial" panose="020B0604020202020204" pitchFamily="34" charset="0"/>
              <a:buNone/>
            </a:pPr>
            <a:r>
              <a:rPr kumimoji="0" lang="en-US" altLang="ko-KR" sz="4000" b="1" dirty="0" smtClean="0">
                <a:solidFill>
                  <a:srgbClr val="A50021"/>
                </a:solidFill>
              </a:rPr>
              <a:t>Friend Recommendation 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kumimoji="0" lang="en-US" altLang="ko-KR" sz="1800" dirty="0" smtClean="0">
                <a:solidFill>
                  <a:srgbClr val="000000"/>
                </a:solidFill>
              </a:rPr>
              <a:t>Master’s Thesis Defense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kumimoji="0" lang="en-US" altLang="ko-KR" sz="1800" dirty="0" smtClean="0">
                <a:solidFill>
                  <a:srgbClr val="000000"/>
                </a:solidFill>
              </a:rPr>
              <a:t>December </a:t>
            </a:r>
            <a:r>
              <a:rPr kumimoji="0" lang="en-US" altLang="ko-KR" sz="1800" dirty="0">
                <a:solidFill>
                  <a:srgbClr val="000000"/>
                </a:solidFill>
              </a:rPr>
              <a:t>5</a:t>
            </a:r>
            <a:r>
              <a:rPr kumimoji="0" lang="en-US" altLang="ko-KR" sz="1800" baseline="30000" dirty="0">
                <a:solidFill>
                  <a:srgbClr val="000000"/>
                </a:solidFill>
              </a:rPr>
              <a:t>th</a:t>
            </a:r>
            <a:r>
              <a:rPr kumimoji="0" lang="en-US" altLang="ko-KR" sz="1800" dirty="0">
                <a:solidFill>
                  <a:srgbClr val="000000"/>
                </a:solidFill>
              </a:rPr>
              <a:t>, </a:t>
            </a:r>
            <a:r>
              <a:rPr kumimoji="0" lang="en-US" altLang="ko-KR" sz="1800" dirty="0" smtClean="0">
                <a:solidFill>
                  <a:srgbClr val="000000"/>
                </a:solidFill>
              </a:rPr>
              <a:t>2014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</a:pPr>
            <a:endParaRPr kumimoji="0" lang="en-GB" altLang="ko-KR" sz="100" b="1" dirty="0" smtClean="0">
              <a:solidFill>
                <a:srgbClr val="0033CC"/>
              </a:solidFill>
            </a:endParaRP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GB" altLang="ko-KR" sz="3200" b="1" dirty="0" err="1" smtClean="0">
                <a:solidFill>
                  <a:srgbClr val="0033CC"/>
                </a:solidFill>
              </a:rPr>
              <a:t>Sundong</a:t>
            </a:r>
            <a:r>
              <a:rPr kumimoji="0" lang="en-GB" altLang="ko-KR" sz="3200" b="1" dirty="0" smtClean="0">
                <a:solidFill>
                  <a:srgbClr val="0033CC"/>
                </a:solidFill>
              </a:rPr>
              <a:t> Kim</a:t>
            </a:r>
            <a:endParaRPr kumimoji="0" lang="en-GB" altLang="ko-KR" sz="3200" b="1" dirty="0">
              <a:solidFill>
                <a:srgbClr val="0033CC"/>
              </a:solidFill>
            </a:endParaRP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Department of Industrial &amp; Systems Engineering 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Korea Advanced Institute of Science and Technology</a:t>
            </a: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9223" name="AutoShape 7" descr="fetch%3EUID%3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AutoShape 9" descr="fetch%3EUID%3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533400" y="23622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직사각형 1"/>
          <p:cNvSpPr/>
          <p:nvPr/>
        </p:nvSpPr>
        <p:spPr>
          <a:xfrm>
            <a:off x="1931693" y="5105400"/>
            <a:ext cx="5280613" cy="1838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GB" altLang="ko-KR" sz="2400" b="1" dirty="0" smtClean="0">
                <a:solidFill>
                  <a:srgbClr val="0033CC"/>
                </a:solidFill>
              </a:rPr>
              <a:t>Professor </a:t>
            </a:r>
            <a:r>
              <a:rPr kumimoji="0" lang="en-GB" altLang="ko-KR" sz="2400" b="1" dirty="0" err="1">
                <a:solidFill>
                  <a:srgbClr val="0033CC"/>
                </a:solidFill>
              </a:rPr>
              <a:t>Kyoung</a:t>
            </a:r>
            <a:r>
              <a:rPr kumimoji="0" lang="en-GB" altLang="ko-KR" sz="2400" b="1" dirty="0">
                <a:solidFill>
                  <a:srgbClr val="0033CC"/>
                </a:solidFill>
              </a:rPr>
              <a:t>-Kuk </a:t>
            </a:r>
            <a:r>
              <a:rPr kumimoji="0" lang="en-GB" altLang="ko-KR" sz="2400" b="1" dirty="0" smtClean="0">
                <a:solidFill>
                  <a:srgbClr val="0033CC"/>
                </a:solidFill>
              </a:rPr>
              <a:t>Kim (Chair)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kumimoji="0" lang="en-US" altLang="ko-KR" sz="2400" dirty="0">
                <a:solidFill>
                  <a:srgbClr val="000000"/>
                </a:solidFill>
              </a:rPr>
              <a:t>Professor James 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Morrison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Professor Jae-Gil Lee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endParaRPr kumimoji="0" lang="en-GB" altLang="ko-KR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10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Four Principles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69641"/>
            <a:ext cx="8229600" cy="4721539"/>
          </a:xfrm>
        </p:spPr>
        <p:txBody>
          <a:bodyPr/>
          <a:lstStyle/>
          <a:p>
            <a:pPr marL="344487" lvl="1" indent="0" eaLnBrk="1" hangingPunct="1">
              <a:buNone/>
            </a:pPr>
            <a:endParaRPr lang="en-US" altLang="ko-KR" sz="2800" dirty="0"/>
          </a:p>
          <a:p>
            <a:pPr lvl="1" eaLnBrk="1" hangingPunct="1"/>
            <a:endParaRPr lang="en-US" altLang="ko-KR" sz="2800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7684"/>
            <a:ext cx="3124200" cy="159933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581400"/>
            <a:ext cx="3528000" cy="2170413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500" y="906050"/>
            <a:ext cx="3484604" cy="21769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400" y="3791591"/>
            <a:ext cx="3528000" cy="1799855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 bwMode="auto">
          <a:xfrm>
            <a:off x="533400" y="373380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572000" y="1905000"/>
            <a:ext cx="0" cy="426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35104" y="3011269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altLang="ko-KR" sz="1800" dirty="0" smtClean="0"/>
              <a:t>Direct neighbors can receive </a:t>
            </a:r>
            <a:br>
              <a:rPr lang="en-US" altLang="ko-KR" sz="1800" dirty="0" smtClean="0"/>
            </a:br>
            <a:r>
              <a:rPr lang="en-US" altLang="ko-KR" sz="1800" dirty="0" smtClean="0"/>
              <a:t>a post without any action. </a:t>
            </a:r>
            <a:endParaRPr lang="ko-KR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0701" y="3077781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(b) An article is reached over its</a:t>
            </a:r>
            <a:br>
              <a:rPr lang="en-US" altLang="ko-KR" sz="1800" dirty="0" smtClean="0"/>
            </a:br>
            <a:r>
              <a:rPr lang="en-US" altLang="ko-KR" sz="1800" dirty="0" smtClean="0"/>
              <a:t>     neighbors by a sharing action. </a:t>
            </a:r>
            <a:endParaRPr lang="ko-KR" alt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104" y="57912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(c) Users can receive the same </a:t>
            </a:r>
          </a:p>
          <a:p>
            <a:r>
              <a:rPr lang="en-US" altLang="ko-KR" sz="1800" dirty="0"/>
              <a:t> </a:t>
            </a:r>
            <a:r>
              <a:rPr lang="en-US" altLang="ko-KR" sz="1800" dirty="0" smtClean="0"/>
              <a:t>    message multiple times.</a:t>
            </a:r>
            <a:endParaRPr lang="ko-KR" alt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0701" y="5795847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(d) Every user can upload and</a:t>
            </a:r>
          </a:p>
          <a:p>
            <a:r>
              <a:rPr lang="en-US" altLang="ko-KR" sz="1800" dirty="0" smtClean="0"/>
              <a:t>      share articles.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7844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295400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800" kern="0" dirty="0" smtClean="0"/>
                  <a:t>Assumptions </a:t>
                </a:r>
              </a:p>
              <a:p>
                <a:pPr lvl="1" defTabSz="914400" eaLnBrk="1" hangingPunct="1"/>
                <a:r>
                  <a:rPr lang="en-US" altLang="ko-KR" sz="2400" kern="0" dirty="0" smtClean="0"/>
                  <a:t>Deterministic sharing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sz="2400" b="0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Single article by each user</a:t>
                </a:r>
              </a:p>
              <a:p>
                <a:pPr lvl="1" defTabSz="914400" eaLnBrk="1" hangingPunct="1"/>
                <a:r>
                  <a:rPr lang="en-US" altLang="ko-KR" sz="2400" kern="0" dirty="0" smtClean="0"/>
                  <a:t>Independent behavior</a:t>
                </a:r>
              </a:p>
              <a:p>
                <a:pPr defTabSz="914400" eaLnBrk="1" hangingPunct="1"/>
                <a:r>
                  <a:rPr lang="en-US" altLang="ko-KR" sz="2800" kern="0" dirty="0" smtClean="0"/>
                  <a:t>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800" kern="0" dirty="0" smtClean="0"/>
                  <a:t>’ article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2800" kern="0" dirty="0" smtClean="0"/>
                  <a:t>’s wall</a:t>
                </a:r>
                <a:endParaRPr lang="en-US" altLang="ko-KR" sz="18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444" t="-1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11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Back to Influence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69" y="3657858"/>
            <a:ext cx="3276600" cy="663486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 bwMode="auto">
          <a:xfrm>
            <a:off x="2819400" y="3522842"/>
            <a:ext cx="1963647" cy="851323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 bwMode="auto">
          <a:xfrm flipV="1">
            <a:off x="3048000" y="4348607"/>
            <a:ext cx="471827" cy="339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직사각형 12"/>
          <p:cNvSpPr/>
          <p:nvPr/>
        </p:nvSpPr>
        <p:spPr>
          <a:xfrm>
            <a:off x="1580932" y="4492817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altLang="ko-KR" sz="1800" kern="0" dirty="0" smtClean="0">
                <a:solidFill>
                  <a:srgbClr val="006400"/>
                </a:solidFill>
              </a:rPr>
              <a:t>Independent</a:t>
            </a:r>
          </a:p>
          <a:p>
            <a:pPr defTabSz="914400" eaLnBrk="1" hangingPunct="1"/>
            <a:r>
              <a:rPr lang="en-US" altLang="ko-KR" sz="1800" kern="0" dirty="0" smtClean="0">
                <a:solidFill>
                  <a:srgbClr val="006400"/>
                </a:solidFill>
              </a:rPr>
              <a:t>action</a:t>
            </a:r>
            <a:endParaRPr lang="en-US" altLang="ko-KR" sz="1800" kern="0" dirty="0">
              <a:solidFill>
                <a:srgbClr val="0064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3657600" y="3737456"/>
                <a:ext cx="5486400" cy="1080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𝑊𝑎𝑙𝑘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𝑒𝑛𝑑𝑝𝑜𝑖𝑛𝑡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800" kern="0" dirty="0" smtClean="0"/>
              </a:p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𝑤𝑎𝑙𝑘𝑠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𝑏𝑒𝑡𝑤𝑒𝑒𝑛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800" kern="0" dirty="0" smtClean="0"/>
              </a:p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𝑙𝑒𝑛𝑔𝑡</m:t>
                    </m:r>
                    <m:sSub>
                      <m:sSubPr>
                        <m:ctrlP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i="1" ker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𝐿𝑒𝑛𝑔𝑡h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𝑤𝑎𝑙𝑘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b="0" i="1" kern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ko-KR" sz="1800" kern="0" dirty="0" smtClean="0"/>
              </a:p>
              <a:p>
                <a:pPr lvl="3" defTabSz="914400" eaLnBrk="1" hangingPunct="1"/>
                <a:endParaRPr lang="en-US" altLang="ko-KR" sz="1800" kern="0" dirty="0"/>
              </a:p>
              <a:p>
                <a:pPr lvl="3" defTabSz="914400" eaLnBrk="1" hangingPunct="1"/>
                <a:r>
                  <a:rPr lang="en-US" altLang="ko-KR" sz="1800" kern="0" dirty="0" smtClean="0"/>
                  <a:t>Example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737456"/>
                <a:ext cx="5486400" cy="1080835"/>
              </a:xfrm>
              <a:prstGeom prst="rect">
                <a:avLst/>
              </a:prstGeom>
              <a:blipFill rotWithShape="0">
                <a:blip r:embed="rId5"/>
                <a:stretch>
                  <a:fillRect b="-649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186256"/>
            <a:ext cx="3290634" cy="1037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334000" y="5428035"/>
                <a:ext cx="19878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 kern="0">
                          <a:latin typeface="Cambria Math" panose="02040503050406030204" pitchFamily="18" charset="0"/>
                        </a:rPr>
                        <m:t>𝟑</m:t>
                      </m:r>
                      <m:sSubSup>
                        <m:sSubSup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28035"/>
                <a:ext cx="198785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/>
          <p:nvPr/>
        </p:nvCxnSpPr>
        <p:spPr bwMode="auto">
          <a:xfrm flipH="1" flipV="1">
            <a:off x="6499324" y="5704899"/>
            <a:ext cx="118528" cy="31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타원 15"/>
          <p:cNvSpPr/>
          <p:nvPr/>
        </p:nvSpPr>
        <p:spPr bwMode="auto">
          <a:xfrm>
            <a:off x="5486400" y="3703035"/>
            <a:ext cx="609600" cy="411765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7" name="직선 화살표 연결선 16"/>
          <p:cNvCxnSpPr>
            <a:endCxn id="16" idx="7"/>
          </p:cNvCxnSpPr>
          <p:nvPr/>
        </p:nvCxnSpPr>
        <p:spPr bwMode="auto">
          <a:xfrm flipH="1">
            <a:off x="6006726" y="3522842"/>
            <a:ext cx="358918" cy="2404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직사각형 18"/>
          <p:cNvSpPr/>
          <p:nvPr/>
        </p:nvSpPr>
        <p:spPr>
          <a:xfrm>
            <a:off x="6365644" y="324137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>
                <a:solidFill>
                  <a:srgbClr val="006400"/>
                </a:solidFill>
              </a:rPr>
              <a:t>Sequence of graph vertices and edges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499324" y="6019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 smtClean="0">
                <a:solidFill>
                  <a:srgbClr val="006400"/>
                </a:solidFill>
              </a:rPr>
              <a:t>Total number of walk of length 5 (1-2-3-2-3-4)</a:t>
            </a:r>
            <a:endParaRPr lang="en-US" altLang="ko-KR" sz="1200" kern="0" dirty="0">
              <a:solidFill>
                <a:srgbClr val="006400"/>
              </a:solidFill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6006726" y="4368012"/>
            <a:ext cx="2070474" cy="448842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 flipV="1">
            <a:off x="7321853" y="4823213"/>
            <a:ext cx="244271" cy="2096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직사각형 36"/>
          <p:cNvSpPr/>
          <p:nvPr/>
        </p:nvSpPr>
        <p:spPr>
          <a:xfrm>
            <a:off x="7086600" y="5020122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 smtClean="0">
                <a:solidFill>
                  <a:srgbClr val="006400"/>
                </a:solidFill>
              </a:rPr>
              <a:t>Number of edges in w</a:t>
            </a:r>
            <a:endParaRPr lang="en-US" altLang="ko-KR" sz="1200" kern="0" dirty="0">
              <a:solidFill>
                <a:srgbClr val="0064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81673" y="53387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1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516982" y="53387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2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2466060" y="53387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3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415138" y="53387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 smtClean="0"/>
              <a:t>4</a:t>
            </a:r>
            <a:endParaRPr lang="en-US" altLang="ko-KR" sz="2400" b="1" kern="0" dirty="0"/>
          </a:p>
        </p:txBody>
      </p:sp>
    </p:spTree>
    <p:extLst>
      <p:ext uri="{BB962C8B-B14F-4D97-AF65-F5344CB8AC3E}">
        <p14:creationId xmlns:p14="http://schemas.microsoft.com/office/powerpoint/2010/main" val="219305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 animBg="1"/>
      <p:bldP spid="19" grpId="0"/>
      <p:bldP spid="20" grpId="0"/>
      <p:bldP spid="32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19101" y="1316092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800" kern="0" dirty="0" smtClean="0"/>
                  <a:t>Katz</a:t>
                </a:r>
                <a:r>
                  <a:rPr lang="en-US" altLang="ko-KR" sz="2800" kern="0" baseline="30000" dirty="0" smtClean="0"/>
                  <a:t>[1]</a:t>
                </a:r>
                <a:r>
                  <a:rPr lang="en-US" altLang="ko-KR" sz="2000" kern="0" dirty="0" smtClean="0"/>
                  <a:t> </a:t>
                </a:r>
                <a:r>
                  <a:rPr lang="en-US" altLang="ko-KR" sz="1800" kern="0" dirty="0" smtClean="0"/>
                  <a:t> </a:t>
                </a:r>
                <a:r>
                  <a:rPr lang="en-US" altLang="ko-KR" sz="2800" kern="0" dirty="0" smtClean="0"/>
                  <a:t>centrality</a:t>
                </a:r>
              </a:p>
              <a:p>
                <a:pPr lvl="1" defTabSz="914400" eaLnBrk="1" hangingPunct="1"/>
                <a:r>
                  <a:rPr lang="en-US" altLang="ko-KR" sz="2400" kern="0" dirty="0" smtClean="0"/>
                  <a:t>Centrality measure which considers the total number of walks between two nodes</a:t>
                </a:r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Katz</m:t>
                        </m:r>
                      </m:sub>
                    </m:sSub>
                    <m:d>
                      <m:d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400" b="0" i="1" kern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ko-KR" sz="24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i="1" ker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altLang="ko-KR" sz="2400" i="1" ker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ko-KR" sz="2400" b="0" kern="0" dirty="0" smtClean="0"/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sty m:val="p"/>
                          </m:rPr>
                          <a:rPr lang="en-US" altLang="ko-KR" sz="2400" kern="0">
                            <a:latin typeface="Cambria Math" panose="02040503050406030204" pitchFamily="18" charset="0"/>
                          </a:rPr>
                          <m:t>Katz</m:t>
                        </m:r>
                      </m:sub>
                    </m:sSub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ko-KR" sz="2400" ker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400" i="1" ker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24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i="1" ker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ko-KR" sz="2400" i="1" ker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defTabSz="914400" eaLnBrk="1" hangingPunct="1"/>
                <a:endParaRPr lang="en-US" altLang="ko-KR" sz="11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1" y="1316092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519" t="-1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3757804"/>
                <a:ext cx="8229600" cy="2642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800" kern="0" dirty="0" smtClean="0"/>
                  <a:t>Relation between Katz centrality and Influence</a:t>
                </a:r>
                <a:endParaRPr lang="en-US" altLang="ko-KR" sz="2800" kern="0" dirty="0"/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ko-KR" sz="2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2800" b="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altLang="ko-KR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𝑃𝐾𝑎𝑡𝑧</m:t>
                            </m:r>
                          </m:sub>
                        </m:sSub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800" b="0" i="1" kern="0" smtClean="0">
                                <a:latin typeface="Cambria Math" panose="02040503050406030204" pitchFamily="18" charset="0"/>
                              </a:rPr>
                              <m:t>𝐾𝑎𝑡𝑧</m:t>
                            </m:r>
                          </m:sub>
                        </m:sSub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sz="2000" kern="0" dirty="0" smtClean="0"/>
              </a:p>
              <a:p>
                <a:pPr lvl="1" defTabSz="914400" eaLnBrk="1" hangingPunct="1"/>
                <a:endParaRPr lang="en-US" altLang="ko-KR" sz="3200" i="1" kern="0" dirty="0" smtClean="0">
                  <a:latin typeface="Cambria Math" panose="02040503050406030204" pitchFamily="18" charset="0"/>
                </a:endParaRPr>
              </a:p>
              <a:p>
                <a:pPr marL="344487" lvl="1" indent="0" defTabSz="914400" eaLnBrk="1" hangingPunct="1">
                  <a:buNone/>
                </a:pPr>
                <a:endParaRPr lang="en-US" altLang="ko-KR" sz="3200" kern="0" dirty="0" smtClean="0"/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57804"/>
                <a:ext cx="8229600" cy="2642996"/>
              </a:xfrm>
              <a:prstGeom prst="rect">
                <a:avLst/>
              </a:prstGeom>
              <a:blipFill rotWithShape="0">
                <a:blip r:embed="rId4"/>
                <a:stretch>
                  <a:fillRect l="-444" t="-23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Influence Representation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2200" y="2812190"/>
                <a:ext cx="2076522" cy="6930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ko-KR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Attenuation Factor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ko-KR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Adjacency Matrix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812190"/>
                <a:ext cx="2076522" cy="693010"/>
              </a:xfrm>
              <a:prstGeom prst="rect">
                <a:avLst/>
              </a:prstGeom>
              <a:blipFill rotWithShape="0">
                <a:blip r:embed="rId5"/>
                <a:stretch>
                  <a:fillRect r="-2339" b="-137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직사각형 29"/>
          <p:cNvSpPr/>
          <p:nvPr/>
        </p:nvSpPr>
        <p:spPr>
          <a:xfrm>
            <a:off x="5753100" y="5279555"/>
            <a:ext cx="2178972" cy="584775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Sharing probability = Attenuation factor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>
            <a:off x="5562600" y="3160742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 flipV="1">
            <a:off x="3810000" y="5111096"/>
            <a:ext cx="333262" cy="475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직사각형 39"/>
          <p:cNvSpPr/>
          <p:nvPr/>
        </p:nvSpPr>
        <p:spPr>
          <a:xfrm>
            <a:off x="1491796" y="5590308"/>
            <a:ext cx="2927804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  <a:t>Total number of walks from t</a:t>
            </a:r>
            <a:b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  <a:t>which length is equal to </a:t>
            </a:r>
            <a:r>
              <a:rPr lang="en-US" altLang="ko-KR" kern="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en-US" altLang="ko-KR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직선 화살표 연결선 43"/>
          <p:cNvCxnSpPr>
            <a:stCxn id="30" idx="1"/>
          </p:cNvCxnSpPr>
          <p:nvPr/>
        </p:nvCxnSpPr>
        <p:spPr bwMode="auto">
          <a:xfrm flipH="1" flipV="1">
            <a:off x="5057888" y="5111097"/>
            <a:ext cx="695212" cy="460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직사각형 44"/>
          <p:cNvSpPr/>
          <p:nvPr/>
        </p:nvSpPr>
        <p:spPr>
          <a:xfrm>
            <a:off x="76200" y="6535579"/>
            <a:ext cx="61548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+mj-lt"/>
              </a:rPr>
              <a:t>[1] </a:t>
            </a:r>
            <a:r>
              <a:rPr lang="en-US" altLang="ko-KR" sz="900" dirty="0">
                <a:latin typeface="+mj-lt"/>
              </a:rPr>
              <a:t>Katz, L. (1953) A New Status Index Derived from </a:t>
            </a:r>
            <a:r>
              <a:rPr lang="en-US" altLang="ko-KR" sz="900" dirty="0" err="1">
                <a:latin typeface="+mj-lt"/>
              </a:rPr>
              <a:t>Sociometric</a:t>
            </a:r>
            <a:r>
              <a:rPr lang="en-US" altLang="ko-KR" sz="900" dirty="0">
                <a:latin typeface="+mj-lt"/>
              </a:rPr>
              <a:t> Analysis. </a:t>
            </a:r>
            <a:r>
              <a:rPr lang="en-US" altLang="ko-KR" sz="900" dirty="0" err="1">
                <a:latin typeface="+mj-lt"/>
              </a:rPr>
              <a:t>Psychometrika</a:t>
            </a:r>
            <a:r>
              <a:rPr lang="en-US" altLang="ko-KR" sz="900" dirty="0">
                <a:latin typeface="+mj-lt"/>
              </a:rPr>
              <a:t> 18. 1. : 39–43.</a:t>
            </a:r>
            <a:endParaRPr lang="ko-KR" alt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502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84582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800" kern="0" dirty="0" smtClean="0"/>
                  <a:t>Awkwardness between two nodes</a:t>
                </a:r>
                <a:endParaRPr lang="en-US" altLang="ko-KR" sz="2400" kern="0" dirty="0" smtClean="0"/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2200" kern="0" dirty="0"/>
                  <a:t>Definition : Negative exponential to </a:t>
                </a:r>
                <a:r>
                  <a:rPr lang="en-US" altLang="ko-KR" sz="2200" kern="0" dirty="0" err="1" smtClean="0"/>
                  <a:t>Adamic</a:t>
                </a:r>
                <a:r>
                  <a:rPr lang="en-US" altLang="ko-KR" sz="2200" kern="0" dirty="0" smtClean="0"/>
                  <a:t>-Adar</a:t>
                </a:r>
                <a:r>
                  <a:rPr lang="en-US" altLang="ko-KR" sz="2200" kern="0" baseline="30000" dirty="0" smtClean="0"/>
                  <a:t>[2]</a:t>
                </a:r>
                <a:r>
                  <a:rPr lang="en-US" altLang="ko-KR" sz="2200" kern="0" dirty="0" smtClean="0"/>
                  <a:t>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kern="0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</m:t>
                        </m:r>
                        <m:r>
                          <a:rPr lang="ko-KR" altLang="en-US" sz="22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220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2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sz="2200" kern="0" dirty="0" smtClean="0"/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2200" kern="0" dirty="0"/>
                  <a:t>Adamic-Adar similarity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200" kern="0"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altLang="ko-KR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ker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2200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2200" ker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d>
                    <m:r>
                      <a:rPr lang="en-US" altLang="ko-KR" sz="2200" ker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2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200" i="1" ker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2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ko-KR" sz="22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sz="22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⋂</m:t>
                        </m:r>
                        <m:r>
                          <m:rPr>
                            <m:sty m:val="p"/>
                          </m:rPr>
                          <a:rPr lang="el-GR" altLang="ko-KR" sz="22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altLang="ko-KR" sz="22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2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2200" ker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ko-KR" sz="2200" i="1" kern="0">
                                <a:latin typeface="Cambria Math" panose="02040503050406030204" pitchFamily="18" charset="0"/>
                              </a:rPr>
                              <m:t>⁡|</m:t>
                            </m:r>
                            <m:r>
                              <m:rPr>
                                <m:sty m:val="p"/>
                              </m:rPr>
                              <a:rPr lang="el-GR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ko-KR" sz="2200" i="1" kern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i="1" kern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ko-KR" sz="22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nary>
                  </m:oMath>
                </a14:m>
                <a:endParaRPr lang="en-US" altLang="ko-KR" sz="2200" kern="0" dirty="0"/>
              </a:p>
              <a:p>
                <a:pPr marL="344487" lvl="1" indent="0" defTabSz="914400" eaLnBrk="1" hangingPunct="1">
                  <a:lnSpc>
                    <a:spcPct val="150000"/>
                  </a:lnSpc>
                  <a:buNone/>
                </a:pPr>
                <a:endParaRPr lang="en-US" altLang="ko-KR" sz="2200" kern="0" dirty="0" smtClean="0"/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2200" kern="0" dirty="0" smtClean="0"/>
                  <a:t>Purpose : Constraints when two nodes make connection</a:t>
                </a:r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2200" kern="0" dirty="0" smtClean="0"/>
                  <a:t>Example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200" i="1" kern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kern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22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200" b="0" i="1" kern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2200" kern="0" dirty="0" smtClean="0"/>
                  <a:t>, where two vertices has no mutual friend  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84582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432" t="-1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13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Reluctance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화살표 연결선 11"/>
          <p:cNvCxnSpPr>
            <a:stCxn id="15" idx="0"/>
          </p:cNvCxnSpPr>
          <p:nvPr/>
        </p:nvCxnSpPr>
        <p:spPr bwMode="auto">
          <a:xfrm flipH="1" flipV="1">
            <a:off x="6096000" y="3796299"/>
            <a:ext cx="609600" cy="31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5638800" y="4110335"/>
                <a:ext cx="213360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ko-KR" i="1" kern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kern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ko-KR" i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i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𝑒𝑖𝑔h𝑏𝑜𝑟</m:t>
                      </m:r>
                      <m:r>
                        <a:rPr lang="en-US" altLang="ko-KR" i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i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 kern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10335"/>
                <a:ext cx="21336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/>
          <p:cNvSpPr/>
          <p:nvPr/>
        </p:nvSpPr>
        <p:spPr>
          <a:xfrm>
            <a:off x="0" y="6556812"/>
            <a:ext cx="5562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+mj-lt"/>
              </a:rPr>
              <a:t>[2] </a:t>
            </a:r>
            <a:r>
              <a:rPr lang="en-US" altLang="ko-KR" sz="900" dirty="0" err="1" smtClean="0">
                <a:latin typeface="+mj-lt"/>
              </a:rPr>
              <a:t>Adamic</a:t>
            </a:r>
            <a:r>
              <a:rPr lang="en-US" altLang="ko-KR" sz="900" dirty="0">
                <a:latin typeface="+mj-lt"/>
              </a:rPr>
              <a:t>, L., Adar, E. (2003) Friends and Neighbors on the Web. Social Networks 25. : 211–230.</a:t>
            </a:r>
            <a:endParaRPr lang="ko-KR" alt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19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14</a:t>
            </a:fld>
            <a:endParaRPr kumimoji="0"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sz="4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4400" dirty="0"/>
                  <a:t>-node </a:t>
                </a:r>
                <a:r>
                  <a:rPr lang="en-US" altLang="ko-KR" sz="4400" dirty="0" smtClean="0"/>
                  <a:t>Suggestion Problem</a:t>
                </a:r>
                <a:endParaRPr lang="en-US" altLang="ko-KR" sz="4400" dirty="0"/>
              </a:p>
            </p:txBody>
          </p:sp>
        </mc:Choice>
        <mc:Fallback xmlns="">
          <p:sp>
            <p:nvSpPr>
              <p:cNvPr id="819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0">
                <a:blip r:embed="rId3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Goal :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 smtClean="0"/>
                  <a:t>                                                    	    by making connection to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/>
                  <a:t>-nodes                       </a:t>
                </a:r>
              </a:p>
              <a:p>
                <a:pPr eaLnBrk="1" hangingPunct="1"/>
                <a:r>
                  <a:rPr lang="en-US" altLang="ko-KR" sz="2400" dirty="0" smtClean="0"/>
                  <a:t>Input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400" dirty="0" smtClean="0"/>
                  <a:t>, Source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400" b="0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altLang="ko-KR" sz="2400" dirty="0" smtClean="0"/>
                  <a:t>Target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  </a:t>
                </a:r>
              </a:p>
              <a:p>
                <a:pPr eaLnBrk="1" hangingPunct="1"/>
                <a:r>
                  <a:rPr lang="en-US" altLang="ko-KR" sz="2400" dirty="0" smtClean="0"/>
                  <a:t>Output : Ordered set of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/>
                  <a:t> suggested nodes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 :                                     	   </a:t>
                </a:r>
                <a14:m>
                  <m:oMath xmlns:m="http://schemas.openxmlformats.org/officeDocument/2006/math">
                    <m:r>
                      <a:rPr lang="en-US" altLang="ko-KR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24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ko-KR" sz="2400" b="0" dirty="0" smtClean="0"/>
              </a:p>
              <a:p>
                <a:pPr eaLnBrk="1" hangingPunct="1"/>
                <a:r>
                  <a:rPr lang="en-US" altLang="ko-KR" sz="2400" dirty="0" smtClean="0"/>
                  <a:t>Constraint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400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2400" dirty="0" smtClean="0"/>
                  <a:t> for every suggestion</a:t>
                </a:r>
              </a:p>
              <a:p>
                <a:pPr lvl="1" eaLnBrk="1" hangingPunct="1"/>
                <a:endParaRPr lang="en-US" altLang="ko-KR" sz="2800" dirty="0" smtClean="0"/>
              </a:p>
              <a:p>
                <a:pPr marL="344487" lvl="1" indent="0" eaLnBrk="1" hangingPunct="1">
                  <a:buNone/>
                </a:pPr>
                <a:endParaRPr lang="en-US" altLang="ko-KR" sz="2800" dirty="0" smtClean="0"/>
              </a:p>
              <a:p>
                <a:pPr marL="344487" lvl="1" indent="0" eaLnBrk="1" hangingPunct="1">
                  <a:buNone/>
                </a:pPr>
                <a:r>
                  <a:rPr lang="en-US" altLang="ko-KR" sz="2800" dirty="0" smtClean="0"/>
                  <a:t>     </a:t>
                </a:r>
              </a:p>
              <a:p>
                <a:pPr lvl="1" eaLnBrk="1" hangingPunct="1"/>
                <a:endParaRPr lang="en-US" altLang="ko-KR" sz="2800" dirty="0"/>
              </a:p>
              <a:p>
                <a:pPr lvl="1" eaLnBrk="1" hangingPunct="1"/>
                <a:endParaRPr lang="en-US" altLang="ko-KR" sz="2800" dirty="0" smtClean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  <a:blipFill rotWithShape="0">
                <a:blip r:embed="rId4"/>
                <a:stretch>
                  <a:fillRect l="-296" t="-903" r="-27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그룹 3"/>
          <p:cNvGrpSpPr/>
          <p:nvPr/>
        </p:nvGrpSpPr>
        <p:grpSpPr>
          <a:xfrm>
            <a:off x="685800" y="3705363"/>
            <a:ext cx="7696200" cy="2660665"/>
            <a:chOff x="685800" y="3705363"/>
            <a:chExt cx="7696200" cy="266066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842424"/>
              <a:ext cx="2292492" cy="21336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3842424"/>
              <a:ext cx="2292492" cy="21336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9508" y="3841380"/>
              <a:ext cx="2292492" cy="2133600"/>
            </a:xfrm>
            <a:prstGeom prst="rect">
              <a:avLst/>
            </a:prstGeom>
          </p:spPr>
        </p:pic>
        <p:sp>
          <p:nvSpPr>
            <p:cNvPr id="13" name="자유형 12"/>
            <p:cNvSpPr/>
            <p:nvPr/>
          </p:nvSpPr>
          <p:spPr bwMode="auto">
            <a:xfrm>
              <a:off x="2006209" y="4984380"/>
              <a:ext cx="1117992" cy="1067322"/>
            </a:xfrm>
            <a:custGeom>
              <a:avLst/>
              <a:gdLst>
                <a:gd name="connsiteX0" fmla="*/ 1947285 w 2109551"/>
                <a:gd name="connsiteY0" fmla="*/ 1113 h 1910753"/>
                <a:gd name="connsiteX1" fmla="*/ 1125249 w 2109551"/>
                <a:gd name="connsiteY1" fmla="*/ 232022 h 1910753"/>
                <a:gd name="connsiteX2" fmla="*/ 1014412 w 2109551"/>
                <a:gd name="connsiteY2" fmla="*/ 813913 h 1910753"/>
                <a:gd name="connsiteX3" fmla="*/ 478703 w 2109551"/>
                <a:gd name="connsiteY3" fmla="*/ 1091004 h 1910753"/>
                <a:gd name="connsiteX4" fmla="*/ 81540 w 2109551"/>
                <a:gd name="connsiteY4" fmla="*/ 1220313 h 1910753"/>
                <a:gd name="connsiteX5" fmla="*/ 44594 w 2109551"/>
                <a:gd name="connsiteY5" fmla="*/ 1709840 h 1910753"/>
                <a:gd name="connsiteX6" fmla="*/ 589540 w 2109551"/>
                <a:gd name="connsiteY6" fmla="*/ 1903804 h 1910753"/>
                <a:gd name="connsiteX7" fmla="*/ 1854922 w 2109551"/>
                <a:gd name="connsiteY7" fmla="*/ 1488168 h 1910753"/>
                <a:gd name="connsiteX8" fmla="*/ 2104303 w 2109551"/>
                <a:gd name="connsiteY8" fmla="*/ 222786 h 1910753"/>
                <a:gd name="connsiteX9" fmla="*/ 1947285 w 2109551"/>
                <a:gd name="connsiteY9" fmla="*/ 1113 h 19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9551" h="1910753">
                  <a:moveTo>
                    <a:pt x="1947285" y="1113"/>
                  </a:moveTo>
                  <a:cubicBezTo>
                    <a:pt x="1784109" y="2652"/>
                    <a:pt x="1280728" y="96555"/>
                    <a:pt x="1125249" y="232022"/>
                  </a:cubicBezTo>
                  <a:cubicBezTo>
                    <a:pt x="969770" y="367489"/>
                    <a:pt x="1122170" y="670749"/>
                    <a:pt x="1014412" y="813913"/>
                  </a:cubicBezTo>
                  <a:cubicBezTo>
                    <a:pt x="906654" y="957077"/>
                    <a:pt x="634182" y="1023271"/>
                    <a:pt x="478703" y="1091004"/>
                  </a:cubicBezTo>
                  <a:cubicBezTo>
                    <a:pt x="323224" y="1158737"/>
                    <a:pt x="153891" y="1117174"/>
                    <a:pt x="81540" y="1220313"/>
                  </a:cubicBezTo>
                  <a:cubicBezTo>
                    <a:pt x="9188" y="1323452"/>
                    <a:pt x="-40073" y="1595925"/>
                    <a:pt x="44594" y="1709840"/>
                  </a:cubicBezTo>
                  <a:cubicBezTo>
                    <a:pt x="129261" y="1823755"/>
                    <a:pt x="287819" y="1940749"/>
                    <a:pt x="589540" y="1903804"/>
                  </a:cubicBezTo>
                  <a:cubicBezTo>
                    <a:pt x="891261" y="1866859"/>
                    <a:pt x="1602461" y="1768338"/>
                    <a:pt x="1854922" y="1488168"/>
                  </a:cubicBezTo>
                  <a:cubicBezTo>
                    <a:pt x="2107383" y="1207998"/>
                    <a:pt x="2088909" y="467550"/>
                    <a:pt x="2104303" y="222786"/>
                  </a:cubicBezTo>
                  <a:cubicBezTo>
                    <a:pt x="2119697" y="-21978"/>
                    <a:pt x="2110461" y="-426"/>
                    <a:pt x="1947285" y="111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 bwMode="auto">
            <a:xfrm>
              <a:off x="1566656" y="4802246"/>
              <a:ext cx="648000" cy="94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1566656" y="4802246"/>
              <a:ext cx="1100344" cy="8133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 bwMode="auto">
            <a:xfrm>
              <a:off x="1566656" y="4802246"/>
              <a:ext cx="1252744" cy="47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>
              <a:off x="4232788" y="4804704"/>
              <a:ext cx="648000" cy="94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직선 연결선 27"/>
            <p:cNvCxnSpPr/>
            <p:nvPr/>
          </p:nvCxnSpPr>
          <p:spPr bwMode="auto">
            <a:xfrm>
              <a:off x="4245078" y="4793207"/>
              <a:ext cx="774000" cy="119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직선 연결선 28"/>
            <p:cNvCxnSpPr/>
            <p:nvPr/>
          </p:nvCxnSpPr>
          <p:spPr bwMode="auto">
            <a:xfrm flipV="1">
              <a:off x="4240162" y="4264168"/>
              <a:ext cx="631722" cy="475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자유형 33"/>
            <p:cNvSpPr/>
            <p:nvPr/>
          </p:nvSpPr>
          <p:spPr bwMode="auto">
            <a:xfrm>
              <a:off x="4677697" y="4106816"/>
              <a:ext cx="617061" cy="1875538"/>
            </a:xfrm>
            <a:custGeom>
              <a:avLst/>
              <a:gdLst>
                <a:gd name="connsiteX0" fmla="*/ 260555 w 617061"/>
                <a:gd name="connsiteY0" fmla="*/ 35 h 1875538"/>
                <a:gd name="connsiteX1" fmla="*/ 159774 w 617061"/>
                <a:gd name="connsiteY1" fmla="*/ 4951 h 1875538"/>
                <a:gd name="connsiteX2" fmla="*/ 110613 w 617061"/>
                <a:gd name="connsiteY2" fmla="*/ 9867 h 1875538"/>
                <a:gd name="connsiteX3" fmla="*/ 103238 w 617061"/>
                <a:gd name="connsiteY3" fmla="*/ 14783 h 1875538"/>
                <a:gd name="connsiteX4" fmla="*/ 88490 w 617061"/>
                <a:gd name="connsiteY4" fmla="*/ 17241 h 1875538"/>
                <a:gd name="connsiteX5" fmla="*/ 78658 w 617061"/>
                <a:gd name="connsiteY5" fmla="*/ 19699 h 1875538"/>
                <a:gd name="connsiteX6" fmla="*/ 63909 w 617061"/>
                <a:gd name="connsiteY6" fmla="*/ 24616 h 1875538"/>
                <a:gd name="connsiteX7" fmla="*/ 49161 w 617061"/>
                <a:gd name="connsiteY7" fmla="*/ 29532 h 1875538"/>
                <a:gd name="connsiteX8" fmla="*/ 34413 w 617061"/>
                <a:gd name="connsiteY8" fmla="*/ 36906 h 1875538"/>
                <a:gd name="connsiteX9" fmla="*/ 19664 w 617061"/>
                <a:gd name="connsiteY9" fmla="*/ 41822 h 1875538"/>
                <a:gd name="connsiteX10" fmla="*/ 9832 w 617061"/>
                <a:gd name="connsiteY10" fmla="*/ 56570 h 1875538"/>
                <a:gd name="connsiteX11" fmla="*/ 4916 w 617061"/>
                <a:gd name="connsiteY11" fmla="*/ 71319 h 1875538"/>
                <a:gd name="connsiteX12" fmla="*/ 2458 w 617061"/>
                <a:gd name="connsiteY12" fmla="*/ 78693 h 1875538"/>
                <a:gd name="connsiteX13" fmla="*/ 0 w 617061"/>
                <a:gd name="connsiteY13" fmla="*/ 90983 h 1875538"/>
                <a:gd name="connsiteX14" fmla="*/ 2458 w 617061"/>
                <a:gd name="connsiteY14" fmla="*/ 130312 h 1875538"/>
                <a:gd name="connsiteX15" fmla="*/ 7374 w 617061"/>
                <a:gd name="connsiteY15" fmla="*/ 149977 h 1875538"/>
                <a:gd name="connsiteX16" fmla="*/ 9832 w 617061"/>
                <a:gd name="connsiteY16" fmla="*/ 159809 h 1875538"/>
                <a:gd name="connsiteX17" fmla="*/ 14748 w 617061"/>
                <a:gd name="connsiteY17" fmla="*/ 174558 h 1875538"/>
                <a:gd name="connsiteX18" fmla="*/ 17206 w 617061"/>
                <a:gd name="connsiteY18" fmla="*/ 184390 h 1875538"/>
                <a:gd name="connsiteX19" fmla="*/ 22122 w 617061"/>
                <a:gd name="connsiteY19" fmla="*/ 196680 h 1875538"/>
                <a:gd name="connsiteX20" fmla="*/ 27038 w 617061"/>
                <a:gd name="connsiteY20" fmla="*/ 218803 h 1875538"/>
                <a:gd name="connsiteX21" fmla="*/ 31955 w 617061"/>
                <a:gd name="connsiteY21" fmla="*/ 238467 h 1875538"/>
                <a:gd name="connsiteX22" fmla="*/ 36871 w 617061"/>
                <a:gd name="connsiteY22" fmla="*/ 253216 h 1875538"/>
                <a:gd name="connsiteX23" fmla="*/ 39329 w 617061"/>
                <a:gd name="connsiteY23" fmla="*/ 260590 h 1875538"/>
                <a:gd name="connsiteX24" fmla="*/ 44245 w 617061"/>
                <a:gd name="connsiteY24" fmla="*/ 280254 h 1875538"/>
                <a:gd name="connsiteX25" fmla="*/ 46703 w 617061"/>
                <a:gd name="connsiteY25" fmla="*/ 290087 h 1875538"/>
                <a:gd name="connsiteX26" fmla="*/ 58993 w 617061"/>
                <a:gd name="connsiteY26" fmla="*/ 326958 h 1875538"/>
                <a:gd name="connsiteX27" fmla="*/ 61451 w 617061"/>
                <a:gd name="connsiteY27" fmla="*/ 334332 h 1875538"/>
                <a:gd name="connsiteX28" fmla="*/ 63909 w 617061"/>
                <a:gd name="connsiteY28" fmla="*/ 341706 h 1875538"/>
                <a:gd name="connsiteX29" fmla="*/ 66368 w 617061"/>
                <a:gd name="connsiteY29" fmla="*/ 356454 h 1875538"/>
                <a:gd name="connsiteX30" fmla="*/ 71284 w 617061"/>
                <a:gd name="connsiteY30" fmla="*/ 373661 h 1875538"/>
                <a:gd name="connsiteX31" fmla="*/ 73742 w 617061"/>
                <a:gd name="connsiteY31" fmla="*/ 385951 h 1875538"/>
                <a:gd name="connsiteX32" fmla="*/ 76200 w 617061"/>
                <a:gd name="connsiteY32" fmla="*/ 395783 h 1875538"/>
                <a:gd name="connsiteX33" fmla="*/ 78658 w 617061"/>
                <a:gd name="connsiteY33" fmla="*/ 403158 h 1875538"/>
                <a:gd name="connsiteX34" fmla="*/ 81116 w 617061"/>
                <a:gd name="connsiteY34" fmla="*/ 415448 h 1875538"/>
                <a:gd name="connsiteX35" fmla="*/ 86032 w 617061"/>
                <a:gd name="connsiteY35" fmla="*/ 430196 h 1875538"/>
                <a:gd name="connsiteX36" fmla="*/ 88490 w 617061"/>
                <a:gd name="connsiteY36" fmla="*/ 442487 h 1875538"/>
                <a:gd name="connsiteX37" fmla="*/ 93406 w 617061"/>
                <a:gd name="connsiteY37" fmla="*/ 452319 h 1875538"/>
                <a:gd name="connsiteX38" fmla="*/ 95864 w 617061"/>
                <a:gd name="connsiteY38" fmla="*/ 462151 h 1875538"/>
                <a:gd name="connsiteX39" fmla="*/ 98322 w 617061"/>
                <a:gd name="connsiteY39" fmla="*/ 469525 h 1875538"/>
                <a:gd name="connsiteX40" fmla="*/ 100780 w 617061"/>
                <a:gd name="connsiteY40" fmla="*/ 486732 h 1875538"/>
                <a:gd name="connsiteX41" fmla="*/ 103238 w 617061"/>
                <a:gd name="connsiteY41" fmla="*/ 494106 h 1875538"/>
                <a:gd name="connsiteX42" fmla="*/ 105697 w 617061"/>
                <a:gd name="connsiteY42" fmla="*/ 503938 h 1875538"/>
                <a:gd name="connsiteX43" fmla="*/ 108155 w 617061"/>
                <a:gd name="connsiteY43" fmla="*/ 518687 h 1875538"/>
                <a:gd name="connsiteX44" fmla="*/ 113071 w 617061"/>
                <a:gd name="connsiteY44" fmla="*/ 533435 h 1875538"/>
                <a:gd name="connsiteX45" fmla="*/ 115529 w 617061"/>
                <a:gd name="connsiteY45" fmla="*/ 540809 h 1875538"/>
                <a:gd name="connsiteX46" fmla="*/ 122903 w 617061"/>
                <a:gd name="connsiteY46" fmla="*/ 575222 h 1875538"/>
                <a:gd name="connsiteX47" fmla="*/ 127819 w 617061"/>
                <a:gd name="connsiteY47" fmla="*/ 589970 h 1875538"/>
                <a:gd name="connsiteX48" fmla="*/ 132735 w 617061"/>
                <a:gd name="connsiteY48" fmla="*/ 614551 h 1875538"/>
                <a:gd name="connsiteX49" fmla="*/ 137651 w 617061"/>
                <a:gd name="connsiteY49" fmla="*/ 634216 h 1875538"/>
                <a:gd name="connsiteX50" fmla="*/ 140109 w 617061"/>
                <a:gd name="connsiteY50" fmla="*/ 671087 h 1875538"/>
                <a:gd name="connsiteX51" fmla="*/ 142568 w 617061"/>
                <a:gd name="connsiteY51" fmla="*/ 695667 h 1875538"/>
                <a:gd name="connsiteX52" fmla="*/ 140109 w 617061"/>
                <a:gd name="connsiteY52" fmla="*/ 818570 h 1875538"/>
                <a:gd name="connsiteX53" fmla="*/ 135193 w 617061"/>
                <a:gd name="connsiteY53" fmla="*/ 833319 h 1875538"/>
                <a:gd name="connsiteX54" fmla="*/ 125361 w 617061"/>
                <a:gd name="connsiteY54" fmla="*/ 857899 h 1875538"/>
                <a:gd name="connsiteX55" fmla="*/ 122903 w 617061"/>
                <a:gd name="connsiteY55" fmla="*/ 875106 h 1875538"/>
                <a:gd name="connsiteX56" fmla="*/ 120445 w 617061"/>
                <a:gd name="connsiteY56" fmla="*/ 882480 h 1875538"/>
                <a:gd name="connsiteX57" fmla="*/ 115529 w 617061"/>
                <a:gd name="connsiteY57" fmla="*/ 902145 h 1875538"/>
                <a:gd name="connsiteX58" fmla="*/ 110613 w 617061"/>
                <a:gd name="connsiteY58" fmla="*/ 916893 h 1875538"/>
                <a:gd name="connsiteX59" fmla="*/ 108155 w 617061"/>
                <a:gd name="connsiteY59" fmla="*/ 924267 h 1875538"/>
                <a:gd name="connsiteX60" fmla="*/ 103238 w 617061"/>
                <a:gd name="connsiteY60" fmla="*/ 929183 h 1875538"/>
                <a:gd name="connsiteX61" fmla="*/ 98322 w 617061"/>
                <a:gd name="connsiteY61" fmla="*/ 943932 h 1875538"/>
                <a:gd name="connsiteX62" fmla="*/ 93406 w 617061"/>
                <a:gd name="connsiteY62" fmla="*/ 963596 h 1875538"/>
                <a:gd name="connsiteX63" fmla="*/ 90948 w 617061"/>
                <a:gd name="connsiteY63" fmla="*/ 988177 h 1875538"/>
                <a:gd name="connsiteX64" fmla="*/ 86032 w 617061"/>
                <a:gd name="connsiteY64" fmla="*/ 1000467 h 1875538"/>
                <a:gd name="connsiteX65" fmla="*/ 78658 w 617061"/>
                <a:gd name="connsiteY65" fmla="*/ 1059461 h 1875538"/>
                <a:gd name="connsiteX66" fmla="*/ 71284 w 617061"/>
                <a:gd name="connsiteY66" fmla="*/ 1170074 h 1875538"/>
                <a:gd name="connsiteX67" fmla="*/ 66368 w 617061"/>
                <a:gd name="connsiteY67" fmla="*/ 1189738 h 1875538"/>
                <a:gd name="connsiteX68" fmla="*/ 61451 w 617061"/>
                <a:gd name="connsiteY68" fmla="*/ 1339680 h 1875538"/>
                <a:gd name="connsiteX69" fmla="*/ 56535 w 617061"/>
                <a:gd name="connsiteY69" fmla="*/ 1415880 h 1875538"/>
                <a:gd name="connsiteX70" fmla="*/ 56535 w 617061"/>
                <a:gd name="connsiteY70" fmla="*/ 1580570 h 1875538"/>
                <a:gd name="connsiteX71" fmla="*/ 58993 w 617061"/>
                <a:gd name="connsiteY71" fmla="*/ 1612525 h 1875538"/>
                <a:gd name="connsiteX72" fmla="*/ 63909 w 617061"/>
                <a:gd name="connsiteY72" fmla="*/ 1656770 h 1875538"/>
                <a:gd name="connsiteX73" fmla="*/ 66368 w 617061"/>
                <a:gd name="connsiteY73" fmla="*/ 1673977 h 1875538"/>
                <a:gd name="connsiteX74" fmla="*/ 68826 w 617061"/>
                <a:gd name="connsiteY74" fmla="*/ 1701016 h 1875538"/>
                <a:gd name="connsiteX75" fmla="*/ 71284 w 617061"/>
                <a:gd name="connsiteY75" fmla="*/ 1708390 h 1875538"/>
                <a:gd name="connsiteX76" fmla="*/ 76200 w 617061"/>
                <a:gd name="connsiteY76" fmla="*/ 1737887 h 1875538"/>
                <a:gd name="connsiteX77" fmla="*/ 78658 w 617061"/>
                <a:gd name="connsiteY77" fmla="*/ 1745261 h 1875538"/>
                <a:gd name="connsiteX78" fmla="*/ 83574 w 617061"/>
                <a:gd name="connsiteY78" fmla="*/ 1764925 h 1875538"/>
                <a:gd name="connsiteX79" fmla="*/ 90948 w 617061"/>
                <a:gd name="connsiteY79" fmla="*/ 1787048 h 1875538"/>
                <a:gd name="connsiteX80" fmla="*/ 98322 w 617061"/>
                <a:gd name="connsiteY80" fmla="*/ 1801796 h 1875538"/>
                <a:gd name="connsiteX81" fmla="*/ 120445 w 617061"/>
                <a:gd name="connsiteY81" fmla="*/ 1811629 h 1875538"/>
                <a:gd name="connsiteX82" fmla="*/ 179438 w 617061"/>
                <a:gd name="connsiteY82" fmla="*/ 1841125 h 1875538"/>
                <a:gd name="connsiteX83" fmla="*/ 208935 w 617061"/>
                <a:gd name="connsiteY83" fmla="*/ 1853416 h 1875538"/>
                <a:gd name="connsiteX84" fmla="*/ 243348 w 617061"/>
                <a:gd name="connsiteY84" fmla="*/ 1863248 h 1875538"/>
                <a:gd name="connsiteX85" fmla="*/ 250722 w 617061"/>
                <a:gd name="connsiteY85" fmla="*/ 1868164 h 1875538"/>
                <a:gd name="connsiteX86" fmla="*/ 292509 w 617061"/>
                <a:gd name="connsiteY86" fmla="*/ 1873080 h 1875538"/>
                <a:gd name="connsiteX87" fmla="*/ 317090 w 617061"/>
                <a:gd name="connsiteY87" fmla="*/ 1875538 h 1875538"/>
                <a:gd name="connsiteX88" fmla="*/ 356419 w 617061"/>
                <a:gd name="connsiteY88" fmla="*/ 1873080 h 1875538"/>
                <a:gd name="connsiteX89" fmla="*/ 363793 w 617061"/>
                <a:gd name="connsiteY89" fmla="*/ 1870622 h 1875538"/>
                <a:gd name="connsiteX90" fmla="*/ 390832 w 617061"/>
                <a:gd name="connsiteY90" fmla="*/ 1865706 h 1875538"/>
                <a:gd name="connsiteX91" fmla="*/ 398206 w 617061"/>
                <a:gd name="connsiteY91" fmla="*/ 1860790 h 1875538"/>
                <a:gd name="connsiteX92" fmla="*/ 405580 w 617061"/>
                <a:gd name="connsiteY92" fmla="*/ 1858332 h 1875538"/>
                <a:gd name="connsiteX93" fmla="*/ 410497 w 617061"/>
                <a:gd name="connsiteY93" fmla="*/ 1853416 h 1875538"/>
                <a:gd name="connsiteX94" fmla="*/ 425245 w 617061"/>
                <a:gd name="connsiteY94" fmla="*/ 1850958 h 1875538"/>
                <a:gd name="connsiteX95" fmla="*/ 444909 w 617061"/>
                <a:gd name="connsiteY95" fmla="*/ 1841125 h 1875538"/>
                <a:gd name="connsiteX96" fmla="*/ 449826 w 617061"/>
                <a:gd name="connsiteY96" fmla="*/ 1833751 h 1875538"/>
                <a:gd name="connsiteX97" fmla="*/ 459658 w 617061"/>
                <a:gd name="connsiteY97" fmla="*/ 1811629 h 1875538"/>
                <a:gd name="connsiteX98" fmla="*/ 464574 w 617061"/>
                <a:gd name="connsiteY98" fmla="*/ 1799338 h 1875538"/>
                <a:gd name="connsiteX99" fmla="*/ 476864 w 617061"/>
                <a:gd name="connsiteY99" fmla="*/ 1784590 h 1875538"/>
                <a:gd name="connsiteX100" fmla="*/ 481780 w 617061"/>
                <a:gd name="connsiteY100" fmla="*/ 1767383 h 1875538"/>
                <a:gd name="connsiteX101" fmla="*/ 486697 w 617061"/>
                <a:gd name="connsiteY101" fmla="*/ 1757551 h 1875538"/>
                <a:gd name="connsiteX102" fmla="*/ 489155 w 617061"/>
                <a:gd name="connsiteY102" fmla="*/ 1747719 h 1875538"/>
                <a:gd name="connsiteX103" fmla="*/ 494071 w 617061"/>
                <a:gd name="connsiteY103" fmla="*/ 1720680 h 1875538"/>
                <a:gd name="connsiteX104" fmla="*/ 496529 w 617061"/>
                <a:gd name="connsiteY104" fmla="*/ 1691183 h 1875538"/>
                <a:gd name="connsiteX105" fmla="*/ 501445 w 617061"/>
                <a:gd name="connsiteY105" fmla="*/ 1666603 h 1875538"/>
                <a:gd name="connsiteX106" fmla="*/ 506361 w 617061"/>
                <a:gd name="connsiteY106" fmla="*/ 1632190 h 1875538"/>
                <a:gd name="connsiteX107" fmla="*/ 508819 w 617061"/>
                <a:gd name="connsiteY107" fmla="*/ 1617441 h 1875538"/>
                <a:gd name="connsiteX108" fmla="*/ 513735 w 617061"/>
                <a:gd name="connsiteY108" fmla="*/ 1583029 h 1875538"/>
                <a:gd name="connsiteX109" fmla="*/ 516193 w 617061"/>
                <a:gd name="connsiteY109" fmla="*/ 1504370 h 1875538"/>
                <a:gd name="connsiteX110" fmla="*/ 518651 w 617061"/>
                <a:gd name="connsiteY110" fmla="*/ 1479790 h 1875538"/>
                <a:gd name="connsiteX111" fmla="*/ 521109 w 617061"/>
                <a:gd name="connsiteY111" fmla="*/ 1391299 h 1875538"/>
                <a:gd name="connsiteX112" fmla="*/ 523568 w 617061"/>
                <a:gd name="connsiteY112" fmla="*/ 1366719 h 1875538"/>
                <a:gd name="connsiteX113" fmla="*/ 528484 w 617061"/>
                <a:gd name="connsiteY113" fmla="*/ 1295435 h 1875538"/>
                <a:gd name="connsiteX114" fmla="*/ 538316 w 617061"/>
                <a:gd name="connsiteY114" fmla="*/ 1243816 h 1875538"/>
                <a:gd name="connsiteX115" fmla="*/ 545690 w 617061"/>
                <a:gd name="connsiteY115" fmla="*/ 1187280 h 1875538"/>
                <a:gd name="connsiteX116" fmla="*/ 548148 w 617061"/>
                <a:gd name="connsiteY116" fmla="*/ 1172532 h 1875538"/>
                <a:gd name="connsiteX117" fmla="*/ 553064 w 617061"/>
                <a:gd name="connsiteY117" fmla="*/ 1157783 h 1875538"/>
                <a:gd name="connsiteX118" fmla="*/ 557980 w 617061"/>
                <a:gd name="connsiteY118" fmla="*/ 1135661 h 1875538"/>
                <a:gd name="connsiteX119" fmla="*/ 565355 w 617061"/>
                <a:gd name="connsiteY119" fmla="*/ 1115996 h 1875538"/>
                <a:gd name="connsiteX120" fmla="*/ 572729 w 617061"/>
                <a:gd name="connsiteY120" fmla="*/ 1074209 h 1875538"/>
                <a:gd name="connsiteX121" fmla="*/ 575187 w 617061"/>
                <a:gd name="connsiteY121" fmla="*/ 1066835 h 1875538"/>
                <a:gd name="connsiteX122" fmla="*/ 577645 w 617061"/>
                <a:gd name="connsiteY122" fmla="*/ 1052087 h 1875538"/>
                <a:gd name="connsiteX123" fmla="*/ 587477 w 617061"/>
                <a:gd name="connsiteY123" fmla="*/ 998009 h 1875538"/>
                <a:gd name="connsiteX124" fmla="*/ 592393 w 617061"/>
                <a:gd name="connsiteY124" fmla="*/ 973429 h 1875538"/>
                <a:gd name="connsiteX125" fmla="*/ 597309 w 617061"/>
                <a:gd name="connsiteY125" fmla="*/ 916893 h 1875538"/>
                <a:gd name="connsiteX126" fmla="*/ 599768 w 617061"/>
                <a:gd name="connsiteY126" fmla="*/ 899687 h 1875538"/>
                <a:gd name="connsiteX127" fmla="*/ 604684 w 617061"/>
                <a:gd name="connsiteY127" fmla="*/ 845609 h 1875538"/>
                <a:gd name="connsiteX128" fmla="*/ 607142 w 617061"/>
                <a:gd name="connsiteY128" fmla="*/ 823487 h 1875538"/>
                <a:gd name="connsiteX129" fmla="*/ 612058 w 617061"/>
                <a:gd name="connsiteY129" fmla="*/ 774325 h 1875538"/>
                <a:gd name="connsiteX130" fmla="*/ 614516 w 617061"/>
                <a:gd name="connsiteY130" fmla="*/ 722706 h 1875538"/>
                <a:gd name="connsiteX131" fmla="*/ 616974 w 617061"/>
                <a:gd name="connsiteY131" fmla="*/ 680919 h 1875538"/>
                <a:gd name="connsiteX132" fmla="*/ 614516 w 617061"/>
                <a:gd name="connsiteY132" fmla="*/ 459693 h 1875538"/>
                <a:gd name="connsiteX133" fmla="*/ 597309 w 617061"/>
                <a:gd name="connsiteY133" fmla="*/ 373661 h 1875538"/>
                <a:gd name="connsiteX134" fmla="*/ 582561 w 617061"/>
                <a:gd name="connsiteY134" fmla="*/ 309751 h 1875538"/>
                <a:gd name="connsiteX135" fmla="*/ 575187 w 617061"/>
                <a:gd name="connsiteY135" fmla="*/ 287629 h 1875538"/>
                <a:gd name="connsiteX136" fmla="*/ 570271 w 617061"/>
                <a:gd name="connsiteY136" fmla="*/ 265506 h 1875538"/>
                <a:gd name="connsiteX137" fmla="*/ 550606 w 617061"/>
                <a:gd name="connsiteY137" fmla="*/ 221261 h 1875538"/>
                <a:gd name="connsiteX138" fmla="*/ 538316 w 617061"/>
                <a:gd name="connsiteY138" fmla="*/ 199138 h 1875538"/>
                <a:gd name="connsiteX139" fmla="*/ 533400 w 617061"/>
                <a:gd name="connsiteY139" fmla="*/ 174558 h 1875538"/>
                <a:gd name="connsiteX140" fmla="*/ 518651 w 617061"/>
                <a:gd name="connsiteY140" fmla="*/ 152435 h 1875538"/>
                <a:gd name="connsiteX141" fmla="*/ 513735 w 617061"/>
                <a:gd name="connsiteY141" fmla="*/ 145061 h 1875538"/>
                <a:gd name="connsiteX142" fmla="*/ 503903 w 617061"/>
                <a:gd name="connsiteY142" fmla="*/ 135229 h 1875538"/>
                <a:gd name="connsiteX143" fmla="*/ 496529 w 617061"/>
                <a:gd name="connsiteY143" fmla="*/ 125396 h 1875538"/>
                <a:gd name="connsiteX144" fmla="*/ 479322 w 617061"/>
                <a:gd name="connsiteY144" fmla="*/ 113106 h 1875538"/>
                <a:gd name="connsiteX145" fmla="*/ 462116 w 617061"/>
                <a:gd name="connsiteY145" fmla="*/ 95899 h 1875538"/>
                <a:gd name="connsiteX146" fmla="*/ 437535 w 617061"/>
                <a:gd name="connsiteY146" fmla="*/ 78693 h 1875538"/>
                <a:gd name="connsiteX147" fmla="*/ 430161 w 617061"/>
                <a:gd name="connsiteY147" fmla="*/ 73777 h 1875538"/>
                <a:gd name="connsiteX148" fmla="*/ 422787 w 617061"/>
                <a:gd name="connsiteY148" fmla="*/ 66403 h 1875538"/>
                <a:gd name="connsiteX149" fmla="*/ 415413 w 617061"/>
                <a:gd name="connsiteY149" fmla="*/ 63945 h 1875538"/>
                <a:gd name="connsiteX150" fmla="*/ 398206 w 617061"/>
                <a:gd name="connsiteY150" fmla="*/ 56570 h 1875538"/>
                <a:gd name="connsiteX151" fmla="*/ 383458 w 617061"/>
                <a:gd name="connsiteY151" fmla="*/ 51654 h 1875538"/>
                <a:gd name="connsiteX152" fmla="*/ 371168 w 617061"/>
                <a:gd name="connsiteY152" fmla="*/ 44280 h 1875538"/>
                <a:gd name="connsiteX153" fmla="*/ 331838 w 617061"/>
                <a:gd name="connsiteY153" fmla="*/ 34448 h 1875538"/>
                <a:gd name="connsiteX154" fmla="*/ 314632 w 617061"/>
                <a:gd name="connsiteY154" fmla="*/ 29532 h 1875538"/>
                <a:gd name="connsiteX155" fmla="*/ 297426 w 617061"/>
                <a:gd name="connsiteY155" fmla="*/ 19699 h 1875538"/>
                <a:gd name="connsiteX156" fmla="*/ 290051 w 617061"/>
                <a:gd name="connsiteY156" fmla="*/ 17241 h 1875538"/>
                <a:gd name="connsiteX157" fmla="*/ 272845 w 617061"/>
                <a:gd name="connsiteY157" fmla="*/ 7409 h 1875538"/>
                <a:gd name="connsiteX158" fmla="*/ 260555 w 617061"/>
                <a:gd name="connsiteY158" fmla="*/ 35 h 18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17061" h="1875538">
                  <a:moveTo>
                    <a:pt x="260555" y="35"/>
                  </a:moveTo>
                  <a:cubicBezTo>
                    <a:pt x="241710" y="-375"/>
                    <a:pt x="189666" y="2890"/>
                    <a:pt x="159774" y="4951"/>
                  </a:cubicBezTo>
                  <a:cubicBezTo>
                    <a:pt x="143269" y="6089"/>
                    <a:pt x="127036" y="8042"/>
                    <a:pt x="110613" y="9867"/>
                  </a:cubicBezTo>
                  <a:cubicBezTo>
                    <a:pt x="108155" y="11506"/>
                    <a:pt x="106041" y="13849"/>
                    <a:pt x="103238" y="14783"/>
                  </a:cubicBezTo>
                  <a:cubicBezTo>
                    <a:pt x="98510" y="16359"/>
                    <a:pt x="93377" y="16264"/>
                    <a:pt x="88490" y="17241"/>
                  </a:cubicBezTo>
                  <a:cubicBezTo>
                    <a:pt x="85177" y="17904"/>
                    <a:pt x="81894" y="18728"/>
                    <a:pt x="78658" y="19699"/>
                  </a:cubicBezTo>
                  <a:cubicBezTo>
                    <a:pt x="73694" y="21188"/>
                    <a:pt x="68825" y="22977"/>
                    <a:pt x="63909" y="24616"/>
                  </a:cubicBezTo>
                  <a:lnTo>
                    <a:pt x="49161" y="29532"/>
                  </a:lnTo>
                  <a:cubicBezTo>
                    <a:pt x="22264" y="38498"/>
                    <a:pt x="63008" y="24198"/>
                    <a:pt x="34413" y="36906"/>
                  </a:cubicBezTo>
                  <a:cubicBezTo>
                    <a:pt x="29677" y="39011"/>
                    <a:pt x="19664" y="41822"/>
                    <a:pt x="19664" y="41822"/>
                  </a:cubicBezTo>
                  <a:cubicBezTo>
                    <a:pt x="16387" y="46738"/>
                    <a:pt x="11700" y="50965"/>
                    <a:pt x="9832" y="56570"/>
                  </a:cubicBezTo>
                  <a:lnTo>
                    <a:pt x="4916" y="71319"/>
                  </a:lnTo>
                  <a:cubicBezTo>
                    <a:pt x="4097" y="73777"/>
                    <a:pt x="2966" y="76152"/>
                    <a:pt x="2458" y="78693"/>
                  </a:cubicBezTo>
                  <a:lnTo>
                    <a:pt x="0" y="90983"/>
                  </a:lnTo>
                  <a:cubicBezTo>
                    <a:pt x="819" y="104093"/>
                    <a:pt x="1213" y="117236"/>
                    <a:pt x="2458" y="130312"/>
                  </a:cubicBezTo>
                  <a:cubicBezTo>
                    <a:pt x="3529" y="141558"/>
                    <a:pt x="4770" y="140863"/>
                    <a:pt x="7374" y="149977"/>
                  </a:cubicBezTo>
                  <a:cubicBezTo>
                    <a:pt x="8302" y="153225"/>
                    <a:pt x="8861" y="156573"/>
                    <a:pt x="9832" y="159809"/>
                  </a:cubicBezTo>
                  <a:cubicBezTo>
                    <a:pt x="11321" y="164773"/>
                    <a:pt x="13491" y="169530"/>
                    <a:pt x="14748" y="174558"/>
                  </a:cubicBezTo>
                  <a:cubicBezTo>
                    <a:pt x="15567" y="177835"/>
                    <a:pt x="16138" y="181185"/>
                    <a:pt x="17206" y="184390"/>
                  </a:cubicBezTo>
                  <a:cubicBezTo>
                    <a:pt x="18601" y="188576"/>
                    <a:pt x="20483" y="192583"/>
                    <a:pt x="22122" y="196680"/>
                  </a:cubicBezTo>
                  <a:cubicBezTo>
                    <a:pt x="27221" y="227274"/>
                    <a:pt x="21853" y="199792"/>
                    <a:pt x="27038" y="218803"/>
                  </a:cubicBezTo>
                  <a:cubicBezTo>
                    <a:pt x="28816" y="225321"/>
                    <a:pt x="29819" y="232057"/>
                    <a:pt x="31955" y="238467"/>
                  </a:cubicBezTo>
                  <a:lnTo>
                    <a:pt x="36871" y="253216"/>
                  </a:lnTo>
                  <a:cubicBezTo>
                    <a:pt x="37690" y="255674"/>
                    <a:pt x="38701" y="258076"/>
                    <a:pt x="39329" y="260590"/>
                  </a:cubicBezTo>
                  <a:lnTo>
                    <a:pt x="44245" y="280254"/>
                  </a:lnTo>
                  <a:cubicBezTo>
                    <a:pt x="45064" y="283532"/>
                    <a:pt x="45635" y="286882"/>
                    <a:pt x="46703" y="290087"/>
                  </a:cubicBezTo>
                  <a:lnTo>
                    <a:pt x="58993" y="326958"/>
                  </a:lnTo>
                  <a:lnTo>
                    <a:pt x="61451" y="334332"/>
                  </a:lnTo>
                  <a:cubicBezTo>
                    <a:pt x="62270" y="336790"/>
                    <a:pt x="63483" y="339150"/>
                    <a:pt x="63909" y="341706"/>
                  </a:cubicBezTo>
                  <a:cubicBezTo>
                    <a:pt x="64729" y="346622"/>
                    <a:pt x="65390" y="351567"/>
                    <a:pt x="66368" y="356454"/>
                  </a:cubicBezTo>
                  <a:cubicBezTo>
                    <a:pt x="70971" y="379467"/>
                    <a:pt x="66594" y="354902"/>
                    <a:pt x="71284" y="373661"/>
                  </a:cubicBezTo>
                  <a:cubicBezTo>
                    <a:pt x="72297" y="377714"/>
                    <a:pt x="72836" y="381873"/>
                    <a:pt x="73742" y="385951"/>
                  </a:cubicBezTo>
                  <a:cubicBezTo>
                    <a:pt x="74475" y="389249"/>
                    <a:pt x="75272" y="392535"/>
                    <a:pt x="76200" y="395783"/>
                  </a:cubicBezTo>
                  <a:cubicBezTo>
                    <a:pt x="76912" y="398275"/>
                    <a:pt x="78030" y="400644"/>
                    <a:pt x="78658" y="403158"/>
                  </a:cubicBezTo>
                  <a:cubicBezTo>
                    <a:pt x="79671" y="407211"/>
                    <a:pt x="80017" y="411417"/>
                    <a:pt x="81116" y="415448"/>
                  </a:cubicBezTo>
                  <a:cubicBezTo>
                    <a:pt x="82479" y="420447"/>
                    <a:pt x="85016" y="425115"/>
                    <a:pt x="86032" y="430196"/>
                  </a:cubicBezTo>
                  <a:cubicBezTo>
                    <a:pt x="86851" y="434293"/>
                    <a:pt x="87169" y="438523"/>
                    <a:pt x="88490" y="442487"/>
                  </a:cubicBezTo>
                  <a:cubicBezTo>
                    <a:pt x="89649" y="445963"/>
                    <a:pt x="92119" y="448888"/>
                    <a:pt x="93406" y="452319"/>
                  </a:cubicBezTo>
                  <a:cubicBezTo>
                    <a:pt x="94592" y="455482"/>
                    <a:pt x="94936" y="458903"/>
                    <a:pt x="95864" y="462151"/>
                  </a:cubicBezTo>
                  <a:cubicBezTo>
                    <a:pt x="96576" y="464642"/>
                    <a:pt x="97503" y="467067"/>
                    <a:pt x="98322" y="469525"/>
                  </a:cubicBezTo>
                  <a:cubicBezTo>
                    <a:pt x="99141" y="475261"/>
                    <a:pt x="99644" y="481051"/>
                    <a:pt x="100780" y="486732"/>
                  </a:cubicBezTo>
                  <a:cubicBezTo>
                    <a:pt x="101288" y="489273"/>
                    <a:pt x="102526" y="491615"/>
                    <a:pt x="103238" y="494106"/>
                  </a:cubicBezTo>
                  <a:cubicBezTo>
                    <a:pt x="104166" y="497354"/>
                    <a:pt x="105034" y="500625"/>
                    <a:pt x="105697" y="503938"/>
                  </a:cubicBezTo>
                  <a:cubicBezTo>
                    <a:pt x="106675" y="508825"/>
                    <a:pt x="106946" y="513852"/>
                    <a:pt x="108155" y="518687"/>
                  </a:cubicBezTo>
                  <a:cubicBezTo>
                    <a:pt x="109412" y="523714"/>
                    <a:pt x="111432" y="528519"/>
                    <a:pt x="113071" y="533435"/>
                  </a:cubicBezTo>
                  <a:lnTo>
                    <a:pt x="115529" y="540809"/>
                  </a:lnTo>
                  <a:cubicBezTo>
                    <a:pt x="118630" y="565616"/>
                    <a:pt x="115898" y="554207"/>
                    <a:pt x="122903" y="575222"/>
                  </a:cubicBezTo>
                  <a:lnTo>
                    <a:pt x="127819" y="589970"/>
                  </a:lnTo>
                  <a:cubicBezTo>
                    <a:pt x="133841" y="632125"/>
                    <a:pt x="127015" y="591671"/>
                    <a:pt x="132735" y="614551"/>
                  </a:cubicBezTo>
                  <a:cubicBezTo>
                    <a:pt x="138669" y="638285"/>
                    <a:pt x="132031" y="617355"/>
                    <a:pt x="137651" y="634216"/>
                  </a:cubicBezTo>
                  <a:cubicBezTo>
                    <a:pt x="138470" y="646506"/>
                    <a:pt x="139127" y="658809"/>
                    <a:pt x="140109" y="671087"/>
                  </a:cubicBezTo>
                  <a:cubicBezTo>
                    <a:pt x="140766" y="679295"/>
                    <a:pt x="142568" y="687433"/>
                    <a:pt x="142568" y="695667"/>
                  </a:cubicBezTo>
                  <a:cubicBezTo>
                    <a:pt x="142568" y="736643"/>
                    <a:pt x="142301" y="777653"/>
                    <a:pt x="140109" y="818570"/>
                  </a:cubicBezTo>
                  <a:cubicBezTo>
                    <a:pt x="139832" y="823745"/>
                    <a:pt x="137511" y="828684"/>
                    <a:pt x="135193" y="833319"/>
                  </a:cubicBezTo>
                  <a:cubicBezTo>
                    <a:pt x="128952" y="845801"/>
                    <a:pt x="127527" y="845985"/>
                    <a:pt x="125361" y="857899"/>
                  </a:cubicBezTo>
                  <a:cubicBezTo>
                    <a:pt x="124325" y="863599"/>
                    <a:pt x="124039" y="869425"/>
                    <a:pt x="122903" y="875106"/>
                  </a:cubicBezTo>
                  <a:cubicBezTo>
                    <a:pt x="122395" y="877647"/>
                    <a:pt x="121127" y="879980"/>
                    <a:pt x="120445" y="882480"/>
                  </a:cubicBezTo>
                  <a:cubicBezTo>
                    <a:pt x="118667" y="888999"/>
                    <a:pt x="117666" y="895735"/>
                    <a:pt x="115529" y="902145"/>
                  </a:cubicBezTo>
                  <a:lnTo>
                    <a:pt x="110613" y="916893"/>
                  </a:lnTo>
                  <a:cubicBezTo>
                    <a:pt x="109794" y="919351"/>
                    <a:pt x="109987" y="922435"/>
                    <a:pt x="108155" y="924267"/>
                  </a:cubicBezTo>
                  <a:lnTo>
                    <a:pt x="103238" y="929183"/>
                  </a:lnTo>
                  <a:cubicBezTo>
                    <a:pt x="101599" y="934099"/>
                    <a:pt x="99579" y="938904"/>
                    <a:pt x="98322" y="943932"/>
                  </a:cubicBezTo>
                  <a:lnTo>
                    <a:pt x="93406" y="963596"/>
                  </a:lnTo>
                  <a:cubicBezTo>
                    <a:pt x="92587" y="971790"/>
                    <a:pt x="92563" y="980102"/>
                    <a:pt x="90948" y="988177"/>
                  </a:cubicBezTo>
                  <a:cubicBezTo>
                    <a:pt x="90083" y="992504"/>
                    <a:pt x="86628" y="996095"/>
                    <a:pt x="86032" y="1000467"/>
                  </a:cubicBezTo>
                  <a:cubicBezTo>
                    <a:pt x="76142" y="1072998"/>
                    <a:pt x="90435" y="1018240"/>
                    <a:pt x="78658" y="1059461"/>
                  </a:cubicBezTo>
                  <a:cubicBezTo>
                    <a:pt x="77554" y="1077133"/>
                    <a:pt x="71955" y="1168060"/>
                    <a:pt x="71284" y="1170074"/>
                  </a:cubicBezTo>
                  <a:cubicBezTo>
                    <a:pt x="67505" y="1181411"/>
                    <a:pt x="69334" y="1174907"/>
                    <a:pt x="66368" y="1189738"/>
                  </a:cubicBezTo>
                  <a:cubicBezTo>
                    <a:pt x="60279" y="1360159"/>
                    <a:pt x="67743" y="1147758"/>
                    <a:pt x="61451" y="1339680"/>
                  </a:cubicBezTo>
                  <a:cubicBezTo>
                    <a:pt x="59132" y="1410400"/>
                    <a:pt x="66226" y="1386806"/>
                    <a:pt x="56535" y="1415880"/>
                  </a:cubicBezTo>
                  <a:cubicBezTo>
                    <a:pt x="51562" y="1490474"/>
                    <a:pt x="52734" y="1457030"/>
                    <a:pt x="56535" y="1580570"/>
                  </a:cubicBezTo>
                  <a:cubicBezTo>
                    <a:pt x="56864" y="1591248"/>
                    <a:pt x="58232" y="1601869"/>
                    <a:pt x="58993" y="1612525"/>
                  </a:cubicBezTo>
                  <a:cubicBezTo>
                    <a:pt x="61862" y="1652699"/>
                    <a:pt x="57506" y="1637560"/>
                    <a:pt x="63909" y="1656770"/>
                  </a:cubicBezTo>
                  <a:cubicBezTo>
                    <a:pt x="64729" y="1662506"/>
                    <a:pt x="65728" y="1668219"/>
                    <a:pt x="66368" y="1673977"/>
                  </a:cubicBezTo>
                  <a:cubicBezTo>
                    <a:pt x="67368" y="1682972"/>
                    <a:pt x="67546" y="1692057"/>
                    <a:pt x="68826" y="1701016"/>
                  </a:cubicBezTo>
                  <a:cubicBezTo>
                    <a:pt x="69192" y="1703581"/>
                    <a:pt x="70776" y="1705849"/>
                    <a:pt x="71284" y="1708390"/>
                  </a:cubicBezTo>
                  <a:cubicBezTo>
                    <a:pt x="73239" y="1718164"/>
                    <a:pt x="73048" y="1728431"/>
                    <a:pt x="76200" y="1737887"/>
                  </a:cubicBezTo>
                  <a:cubicBezTo>
                    <a:pt x="77019" y="1740345"/>
                    <a:pt x="77976" y="1742761"/>
                    <a:pt x="78658" y="1745261"/>
                  </a:cubicBezTo>
                  <a:cubicBezTo>
                    <a:pt x="80436" y="1751779"/>
                    <a:pt x="81438" y="1758515"/>
                    <a:pt x="83574" y="1764925"/>
                  </a:cubicBezTo>
                  <a:lnTo>
                    <a:pt x="90948" y="1787048"/>
                  </a:lnTo>
                  <a:cubicBezTo>
                    <a:pt x="92947" y="1793045"/>
                    <a:pt x="93557" y="1797032"/>
                    <a:pt x="98322" y="1801796"/>
                  </a:cubicBezTo>
                  <a:cubicBezTo>
                    <a:pt x="105551" y="1809024"/>
                    <a:pt x="110714" y="1806764"/>
                    <a:pt x="120445" y="1811629"/>
                  </a:cubicBezTo>
                  <a:cubicBezTo>
                    <a:pt x="140109" y="1821461"/>
                    <a:pt x="159144" y="1832669"/>
                    <a:pt x="179438" y="1841125"/>
                  </a:cubicBezTo>
                  <a:cubicBezTo>
                    <a:pt x="189270" y="1845222"/>
                    <a:pt x="198925" y="1849776"/>
                    <a:pt x="208935" y="1853416"/>
                  </a:cubicBezTo>
                  <a:cubicBezTo>
                    <a:pt x="221171" y="1857865"/>
                    <a:pt x="231370" y="1860254"/>
                    <a:pt x="243348" y="1863248"/>
                  </a:cubicBezTo>
                  <a:cubicBezTo>
                    <a:pt x="245806" y="1864887"/>
                    <a:pt x="248080" y="1866843"/>
                    <a:pt x="250722" y="1868164"/>
                  </a:cubicBezTo>
                  <a:cubicBezTo>
                    <a:pt x="261930" y="1873768"/>
                    <a:pt x="286919" y="1872614"/>
                    <a:pt x="292509" y="1873080"/>
                  </a:cubicBezTo>
                  <a:cubicBezTo>
                    <a:pt x="300715" y="1873764"/>
                    <a:pt x="308896" y="1874719"/>
                    <a:pt x="317090" y="1875538"/>
                  </a:cubicBezTo>
                  <a:cubicBezTo>
                    <a:pt x="330200" y="1874719"/>
                    <a:pt x="343356" y="1874455"/>
                    <a:pt x="356419" y="1873080"/>
                  </a:cubicBezTo>
                  <a:cubicBezTo>
                    <a:pt x="358996" y="1872809"/>
                    <a:pt x="361260" y="1871165"/>
                    <a:pt x="363793" y="1870622"/>
                  </a:cubicBezTo>
                  <a:cubicBezTo>
                    <a:pt x="372750" y="1868703"/>
                    <a:pt x="381819" y="1867345"/>
                    <a:pt x="390832" y="1865706"/>
                  </a:cubicBezTo>
                  <a:cubicBezTo>
                    <a:pt x="393290" y="1864067"/>
                    <a:pt x="395564" y="1862111"/>
                    <a:pt x="398206" y="1860790"/>
                  </a:cubicBezTo>
                  <a:cubicBezTo>
                    <a:pt x="400523" y="1859631"/>
                    <a:pt x="403358" y="1859665"/>
                    <a:pt x="405580" y="1858332"/>
                  </a:cubicBezTo>
                  <a:cubicBezTo>
                    <a:pt x="407567" y="1857140"/>
                    <a:pt x="408327" y="1854230"/>
                    <a:pt x="410497" y="1853416"/>
                  </a:cubicBezTo>
                  <a:cubicBezTo>
                    <a:pt x="415164" y="1851666"/>
                    <a:pt x="420329" y="1851777"/>
                    <a:pt x="425245" y="1850958"/>
                  </a:cubicBezTo>
                  <a:cubicBezTo>
                    <a:pt x="431112" y="1848611"/>
                    <a:pt x="440000" y="1846033"/>
                    <a:pt x="444909" y="1841125"/>
                  </a:cubicBezTo>
                  <a:cubicBezTo>
                    <a:pt x="446998" y="1839036"/>
                    <a:pt x="448187" y="1836209"/>
                    <a:pt x="449826" y="1833751"/>
                  </a:cubicBezTo>
                  <a:cubicBezTo>
                    <a:pt x="455028" y="1818144"/>
                    <a:pt x="448991" y="1835097"/>
                    <a:pt x="459658" y="1811629"/>
                  </a:cubicBezTo>
                  <a:cubicBezTo>
                    <a:pt x="461484" y="1807612"/>
                    <a:pt x="462235" y="1803080"/>
                    <a:pt x="464574" y="1799338"/>
                  </a:cubicBezTo>
                  <a:cubicBezTo>
                    <a:pt x="478167" y="1777588"/>
                    <a:pt x="466510" y="1805298"/>
                    <a:pt x="476864" y="1784590"/>
                  </a:cubicBezTo>
                  <a:cubicBezTo>
                    <a:pt x="479837" y="1778645"/>
                    <a:pt x="479416" y="1773687"/>
                    <a:pt x="481780" y="1767383"/>
                  </a:cubicBezTo>
                  <a:cubicBezTo>
                    <a:pt x="483067" y="1763952"/>
                    <a:pt x="485058" y="1760828"/>
                    <a:pt x="486697" y="1757551"/>
                  </a:cubicBezTo>
                  <a:cubicBezTo>
                    <a:pt x="487516" y="1754274"/>
                    <a:pt x="488600" y="1751051"/>
                    <a:pt x="489155" y="1747719"/>
                  </a:cubicBezTo>
                  <a:cubicBezTo>
                    <a:pt x="493787" y="1719924"/>
                    <a:pt x="488797" y="1736501"/>
                    <a:pt x="494071" y="1720680"/>
                  </a:cubicBezTo>
                  <a:cubicBezTo>
                    <a:pt x="494890" y="1710848"/>
                    <a:pt x="495439" y="1700989"/>
                    <a:pt x="496529" y="1691183"/>
                  </a:cubicBezTo>
                  <a:cubicBezTo>
                    <a:pt x="498635" y="1672230"/>
                    <a:pt x="498393" y="1681862"/>
                    <a:pt x="501445" y="1666603"/>
                  </a:cubicBezTo>
                  <a:cubicBezTo>
                    <a:pt x="504377" y="1651943"/>
                    <a:pt x="504096" y="1648046"/>
                    <a:pt x="506361" y="1632190"/>
                  </a:cubicBezTo>
                  <a:cubicBezTo>
                    <a:pt x="507066" y="1627256"/>
                    <a:pt x="508080" y="1622370"/>
                    <a:pt x="508819" y="1617441"/>
                  </a:cubicBezTo>
                  <a:cubicBezTo>
                    <a:pt x="510538" y="1605982"/>
                    <a:pt x="513735" y="1583029"/>
                    <a:pt x="513735" y="1583029"/>
                  </a:cubicBezTo>
                  <a:cubicBezTo>
                    <a:pt x="514554" y="1556809"/>
                    <a:pt x="514945" y="1530573"/>
                    <a:pt x="516193" y="1504370"/>
                  </a:cubicBezTo>
                  <a:cubicBezTo>
                    <a:pt x="516585" y="1496145"/>
                    <a:pt x="518293" y="1488016"/>
                    <a:pt x="518651" y="1479790"/>
                  </a:cubicBezTo>
                  <a:cubicBezTo>
                    <a:pt x="519933" y="1450309"/>
                    <a:pt x="519827" y="1420780"/>
                    <a:pt x="521109" y="1391299"/>
                  </a:cubicBezTo>
                  <a:cubicBezTo>
                    <a:pt x="521467" y="1383073"/>
                    <a:pt x="522936" y="1374929"/>
                    <a:pt x="523568" y="1366719"/>
                  </a:cubicBezTo>
                  <a:cubicBezTo>
                    <a:pt x="525395" y="1342971"/>
                    <a:pt x="523317" y="1318686"/>
                    <a:pt x="528484" y="1295435"/>
                  </a:cubicBezTo>
                  <a:cubicBezTo>
                    <a:pt x="533695" y="1271984"/>
                    <a:pt x="534622" y="1269677"/>
                    <a:pt x="538316" y="1243816"/>
                  </a:cubicBezTo>
                  <a:cubicBezTo>
                    <a:pt x="545709" y="1192066"/>
                    <a:pt x="534016" y="1257322"/>
                    <a:pt x="545690" y="1187280"/>
                  </a:cubicBezTo>
                  <a:cubicBezTo>
                    <a:pt x="546509" y="1182364"/>
                    <a:pt x="546939" y="1177367"/>
                    <a:pt x="548148" y="1172532"/>
                  </a:cubicBezTo>
                  <a:cubicBezTo>
                    <a:pt x="549405" y="1167504"/>
                    <a:pt x="551729" y="1162790"/>
                    <a:pt x="553064" y="1157783"/>
                  </a:cubicBezTo>
                  <a:cubicBezTo>
                    <a:pt x="555010" y="1150484"/>
                    <a:pt x="555848" y="1142908"/>
                    <a:pt x="557980" y="1135661"/>
                  </a:cubicBezTo>
                  <a:cubicBezTo>
                    <a:pt x="559955" y="1128945"/>
                    <a:pt x="563380" y="1122712"/>
                    <a:pt x="565355" y="1115996"/>
                  </a:cubicBezTo>
                  <a:cubicBezTo>
                    <a:pt x="572999" y="1090007"/>
                    <a:pt x="568201" y="1099112"/>
                    <a:pt x="572729" y="1074209"/>
                  </a:cubicBezTo>
                  <a:cubicBezTo>
                    <a:pt x="573192" y="1071660"/>
                    <a:pt x="574625" y="1069364"/>
                    <a:pt x="575187" y="1066835"/>
                  </a:cubicBezTo>
                  <a:cubicBezTo>
                    <a:pt x="576268" y="1061970"/>
                    <a:pt x="576906" y="1057016"/>
                    <a:pt x="577645" y="1052087"/>
                  </a:cubicBezTo>
                  <a:cubicBezTo>
                    <a:pt x="587477" y="986539"/>
                    <a:pt x="577441" y="1043170"/>
                    <a:pt x="587477" y="998009"/>
                  </a:cubicBezTo>
                  <a:cubicBezTo>
                    <a:pt x="589290" y="989852"/>
                    <a:pt x="592393" y="973429"/>
                    <a:pt x="592393" y="973429"/>
                  </a:cubicBezTo>
                  <a:cubicBezTo>
                    <a:pt x="594032" y="954584"/>
                    <a:pt x="595427" y="935716"/>
                    <a:pt x="597309" y="916893"/>
                  </a:cubicBezTo>
                  <a:cubicBezTo>
                    <a:pt x="597886" y="911128"/>
                    <a:pt x="599172" y="905450"/>
                    <a:pt x="599768" y="899687"/>
                  </a:cubicBezTo>
                  <a:cubicBezTo>
                    <a:pt x="601631" y="881683"/>
                    <a:pt x="602685" y="863599"/>
                    <a:pt x="604684" y="845609"/>
                  </a:cubicBezTo>
                  <a:cubicBezTo>
                    <a:pt x="605503" y="838235"/>
                    <a:pt x="606439" y="830873"/>
                    <a:pt x="607142" y="823487"/>
                  </a:cubicBezTo>
                  <a:cubicBezTo>
                    <a:pt x="611953" y="772971"/>
                    <a:pt x="607168" y="813445"/>
                    <a:pt x="612058" y="774325"/>
                  </a:cubicBezTo>
                  <a:cubicBezTo>
                    <a:pt x="612877" y="757119"/>
                    <a:pt x="613611" y="739908"/>
                    <a:pt x="614516" y="722706"/>
                  </a:cubicBezTo>
                  <a:cubicBezTo>
                    <a:pt x="615249" y="708772"/>
                    <a:pt x="616974" y="694872"/>
                    <a:pt x="616974" y="680919"/>
                  </a:cubicBezTo>
                  <a:cubicBezTo>
                    <a:pt x="616974" y="607172"/>
                    <a:pt x="617776" y="533367"/>
                    <a:pt x="614516" y="459693"/>
                  </a:cubicBezTo>
                  <a:cubicBezTo>
                    <a:pt x="613159" y="429027"/>
                    <a:pt x="603913" y="402717"/>
                    <a:pt x="597309" y="373661"/>
                  </a:cubicBezTo>
                  <a:cubicBezTo>
                    <a:pt x="588053" y="332937"/>
                    <a:pt x="597152" y="361864"/>
                    <a:pt x="582561" y="309751"/>
                  </a:cubicBezTo>
                  <a:cubicBezTo>
                    <a:pt x="580465" y="302266"/>
                    <a:pt x="577267" y="295118"/>
                    <a:pt x="575187" y="287629"/>
                  </a:cubicBezTo>
                  <a:cubicBezTo>
                    <a:pt x="573165" y="280350"/>
                    <a:pt x="572402" y="272753"/>
                    <a:pt x="570271" y="265506"/>
                  </a:cubicBezTo>
                  <a:cubicBezTo>
                    <a:pt x="565227" y="248355"/>
                    <a:pt x="558771" y="237590"/>
                    <a:pt x="550606" y="221261"/>
                  </a:cubicBezTo>
                  <a:cubicBezTo>
                    <a:pt x="543551" y="207152"/>
                    <a:pt x="547578" y="214576"/>
                    <a:pt x="538316" y="199138"/>
                  </a:cubicBezTo>
                  <a:cubicBezTo>
                    <a:pt x="537825" y="195701"/>
                    <a:pt x="536647" y="180123"/>
                    <a:pt x="533400" y="174558"/>
                  </a:cubicBezTo>
                  <a:cubicBezTo>
                    <a:pt x="528934" y="166902"/>
                    <a:pt x="523567" y="159809"/>
                    <a:pt x="518651" y="152435"/>
                  </a:cubicBezTo>
                  <a:cubicBezTo>
                    <a:pt x="517012" y="149977"/>
                    <a:pt x="515824" y="147150"/>
                    <a:pt x="513735" y="145061"/>
                  </a:cubicBezTo>
                  <a:cubicBezTo>
                    <a:pt x="510458" y="141784"/>
                    <a:pt x="506955" y="138717"/>
                    <a:pt x="503903" y="135229"/>
                  </a:cubicBezTo>
                  <a:cubicBezTo>
                    <a:pt x="501205" y="132146"/>
                    <a:pt x="499574" y="128137"/>
                    <a:pt x="496529" y="125396"/>
                  </a:cubicBezTo>
                  <a:cubicBezTo>
                    <a:pt x="491290" y="120681"/>
                    <a:pt x="484674" y="117693"/>
                    <a:pt x="479322" y="113106"/>
                  </a:cubicBezTo>
                  <a:cubicBezTo>
                    <a:pt x="473164" y="107827"/>
                    <a:pt x="468761" y="100550"/>
                    <a:pt x="462116" y="95899"/>
                  </a:cubicBezTo>
                  <a:lnTo>
                    <a:pt x="437535" y="78693"/>
                  </a:lnTo>
                  <a:cubicBezTo>
                    <a:pt x="435106" y="77012"/>
                    <a:pt x="432250" y="75866"/>
                    <a:pt x="430161" y="73777"/>
                  </a:cubicBezTo>
                  <a:cubicBezTo>
                    <a:pt x="427703" y="71319"/>
                    <a:pt x="425679" y="68331"/>
                    <a:pt x="422787" y="66403"/>
                  </a:cubicBezTo>
                  <a:cubicBezTo>
                    <a:pt x="420631" y="64966"/>
                    <a:pt x="417819" y="64907"/>
                    <a:pt x="415413" y="63945"/>
                  </a:cubicBezTo>
                  <a:cubicBezTo>
                    <a:pt x="409619" y="61627"/>
                    <a:pt x="404030" y="58810"/>
                    <a:pt x="398206" y="56570"/>
                  </a:cubicBezTo>
                  <a:cubicBezTo>
                    <a:pt x="393370" y="54710"/>
                    <a:pt x="388175" y="53798"/>
                    <a:pt x="383458" y="51654"/>
                  </a:cubicBezTo>
                  <a:cubicBezTo>
                    <a:pt x="379109" y="49677"/>
                    <a:pt x="375559" y="46162"/>
                    <a:pt x="371168" y="44280"/>
                  </a:cubicBezTo>
                  <a:cubicBezTo>
                    <a:pt x="352755" y="36389"/>
                    <a:pt x="349878" y="37025"/>
                    <a:pt x="331838" y="34448"/>
                  </a:cubicBezTo>
                  <a:cubicBezTo>
                    <a:pt x="326103" y="32809"/>
                    <a:pt x="320238" y="31570"/>
                    <a:pt x="314632" y="29532"/>
                  </a:cubicBezTo>
                  <a:cubicBezTo>
                    <a:pt x="298824" y="23784"/>
                    <a:pt x="310537" y="26255"/>
                    <a:pt x="297426" y="19699"/>
                  </a:cubicBezTo>
                  <a:cubicBezTo>
                    <a:pt x="295108" y="18540"/>
                    <a:pt x="292509" y="18060"/>
                    <a:pt x="290051" y="17241"/>
                  </a:cubicBezTo>
                  <a:cubicBezTo>
                    <a:pt x="284657" y="13645"/>
                    <a:pt x="279082" y="9488"/>
                    <a:pt x="272845" y="7409"/>
                  </a:cubicBezTo>
                  <a:cubicBezTo>
                    <a:pt x="271290" y="6891"/>
                    <a:pt x="279400" y="445"/>
                    <a:pt x="260555" y="35"/>
                  </a:cubicBez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6" name="자유형 35"/>
            <p:cNvSpPr/>
            <p:nvPr/>
          </p:nvSpPr>
          <p:spPr bwMode="auto">
            <a:xfrm>
              <a:off x="7177833" y="3705363"/>
              <a:ext cx="597704" cy="773238"/>
            </a:xfrm>
            <a:custGeom>
              <a:avLst/>
              <a:gdLst>
                <a:gd name="connsiteX0" fmla="*/ 164406 w 597704"/>
                <a:gd name="connsiteY0" fmla="*/ 8198 h 773238"/>
                <a:gd name="connsiteX1" fmla="*/ 4632 w 597704"/>
                <a:gd name="connsiteY1" fmla="*/ 190094 h 773238"/>
                <a:gd name="connsiteX2" fmla="*/ 343844 w 597704"/>
                <a:gd name="connsiteY2" fmla="*/ 757907 h 773238"/>
                <a:gd name="connsiteX3" fmla="*/ 597025 w 597704"/>
                <a:gd name="connsiteY3" fmla="*/ 566178 h 773238"/>
                <a:gd name="connsiteX4" fmla="*/ 410212 w 597704"/>
                <a:gd name="connsiteY4" fmla="*/ 86856 h 773238"/>
                <a:gd name="connsiteX5" fmla="*/ 164406 w 597704"/>
                <a:gd name="connsiteY5" fmla="*/ 8198 h 77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704" h="773238">
                  <a:moveTo>
                    <a:pt x="164406" y="8198"/>
                  </a:moveTo>
                  <a:cubicBezTo>
                    <a:pt x="96809" y="25404"/>
                    <a:pt x="-25274" y="65143"/>
                    <a:pt x="4632" y="190094"/>
                  </a:cubicBezTo>
                  <a:cubicBezTo>
                    <a:pt x="34538" y="315046"/>
                    <a:pt x="245112" y="695226"/>
                    <a:pt x="343844" y="757907"/>
                  </a:cubicBezTo>
                  <a:cubicBezTo>
                    <a:pt x="442576" y="820588"/>
                    <a:pt x="585964" y="678020"/>
                    <a:pt x="597025" y="566178"/>
                  </a:cubicBezTo>
                  <a:cubicBezTo>
                    <a:pt x="608086" y="454336"/>
                    <a:pt x="481496" y="179853"/>
                    <a:pt x="410212" y="86856"/>
                  </a:cubicBezTo>
                  <a:cubicBezTo>
                    <a:pt x="338928" y="-6141"/>
                    <a:pt x="232003" y="-9008"/>
                    <a:pt x="164406" y="8198"/>
                  </a:cubicBezTo>
                  <a:close/>
                </a:path>
              </a:pathLst>
            </a:custGeom>
            <a:solidFill>
              <a:srgbClr val="A8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 bwMode="auto">
            <a:xfrm flipV="1">
              <a:off x="6873033" y="4264168"/>
              <a:ext cx="670767" cy="46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직선 연결선 43"/>
            <p:cNvCxnSpPr/>
            <p:nvPr/>
          </p:nvCxnSpPr>
          <p:spPr bwMode="auto">
            <a:xfrm flipV="1">
              <a:off x="6873033" y="3950370"/>
              <a:ext cx="475394" cy="779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직선 연결선 47"/>
            <p:cNvCxnSpPr/>
            <p:nvPr/>
          </p:nvCxnSpPr>
          <p:spPr bwMode="auto">
            <a:xfrm flipV="1">
              <a:off x="6154111" y="4793207"/>
              <a:ext cx="678868" cy="8361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직선 화살표 연결선 52"/>
            <p:cNvCxnSpPr/>
            <p:nvPr/>
          </p:nvCxnSpPr>
          <p:spPr bwMode="auto">
            <a:xfrm flipV="1">
              <a:off x="685800" y="6196751"/>
              <a:ext cx="7620000" cy="6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990600" y="6027474"/>
              <a:ext cx="17684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Good Suggestion</a:t>
              </a:r>
              <a:endParaRPr lang="ko-KR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0800" y="6021036"/>
              <a:ext cx="16305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Bad Suggestion</a:t>
              </a:r>
              <a:endParaRPr lang="ko-KR" altLang="en-US" dirty="0"/>
            </a:p>
          </p:txBody>
        </p:sp>
        <p:sp>
          <p:nvSpPr>
            <p:cNvPr id="56" name="타원 55"/>
            <p:cNvSpPr/>
            <p:nvPr/>
          </p:nvSpPr>
          <p:spPr bwMode="auto">
            <a:xfrm>
              <a:off x="5898731" y="5418977"/>
              <a:ext cx="535339" cy="520449"/>
            </a:xfrm>
            <a:prstGeom prst="ellipse">
              <a:avLst/>
            </a:prstGeom>
            <a:solidFill>
              <a:srgbClr val="A8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8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800" kern="0" dirty="0" smtClean="0"/>
                  <a:t>Computation cost for the global optimal solution</a:t>
                </a:r>
              </a:p>
              <a:p>
                <a:pPr lvl="1" defTabSz="914400"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ko-K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ko-K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ko-KR" sz="2400" dirty="0" smtClean="0">
                    <a:solidFill>
                      <a:schemeClr val="tx1"/>
                    </a:solidFill>
                  </a:rPr>
                  <a:t> different combination for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>
                    <a:solidFill>
                      <a:schemeClr val="tx1"/>
                    </a:solidFill>
                  </a:rPr>
                  <a:t>-node suggestion</a:t>
                </a:r>
              </a:p>
              <a:p>
                <a:pPr lvl="1" defTabSz="914400" eaLnBrk="1" hangingPunct="1"/>
                <a:r>
                  <a:rPr lang="en-US" altLang="ko-KR" sz="2400" dirty="0" smtClean="0">
                    <a:solidFill>
                      <a:schemeClr val="tx1"/>
                    </a:solidFill>
                  </a:rPr>
                  <a:t>Exponential problem with a unknown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defTabSz="914400" eaLnBrk="1" hangingPunct="1">
                  <a:buNone/>
                </a:pPr>
                <a:r>
                  <a:rPr lang="en-US" altLang="ko-KR" sz="2400" dirty="0" smtClean="0">
                    <a:solidFill>
                      <a:srgbClr val="006400"/>
                    </a:solidFill>
                    <a:latin typeface="+mj-lt"/>
                    <a:ea typeface="바탕" panose="02030600000101010101" pitchFamily="18" charset="-127"/>
                  </a:rPr>
                  <a:t>⇒</a:t>
                </a:r>
                <a:r>
                  <a:rPr lang="en-US" altLang="ko-KR" sz="2400" dirty="0" smtClean="0">
                    <a:latin typeface="+mj-lt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 smtClean="0">
                    <a:solidFill>
                      <a:srgbClr val="006400"/>
                    </a:solidFill>
                    <a:latin typeface="+mj-lt"/>
                  </a:rPr>
                  <a:t>Greedy Algorithm</a:t>
                </a:r>
                <a:endParaRPr lang="en-US" altLang="ko-KR" sz="2000" dirty="0" smtClean="0">
                  <a:solidFill>
                    <a:srgbClr val="006400"/>
                  </a:solidFill>
                </a:endParaRPr>
              </a:p>
              <a:p>
                <a:pPr defTabSz="914400" eaLnBrk="1" hangingPunct="1"/>
                <a:r>
                  <a:rPr lang="en-US" altLang="ko-KR" sz="2800" kern="0" dirty="0" smtClean="0"/>
                  <a:t>Large </a:t>
                </a:r>
                <a:r>
                  <a:rPr lang="en-US" altLang="ko-KR" sz="2800" kern="0" dirty="0"/>
                  <a:t>matrix inversion</a:t>
                </a:r>
              </a:p>
              <a:p>
                <a:pPr lvl="1" defTabSz="914400" eaLnBrk="1" hangingPunct="1"/>
                <a:r>
                  <a:rPr lang="en-US" altLang="ko-KR" sz="2400" kern="0" dirty="0" smtClean="0"/>
                  <a:t>Needed for computing </a:t>
                </a:r>
                <a:r>
                  <a:rPr lang="en-US" altLang="ko-KR" sz="2400" kern="0" dirty="0" smtClean="0"/>
                  <a:t>influence(Katz </a:t>
                </a:r>
                <a:r>
                  <a:rPr lang="en-US" altLang="ko-KR" sz="2400" kern="0" dirty="0" smtClean="0"/>
                  <a:t>centrality)</a:t>
                </a:r>
                <a:endParaRPr lang="en-US" altLang="ko-KR" sz="2400" kern="0" dirty="0"/>
              </a:p>
              <a:p>
                <a:pPr marL="0" indent="0" defTabSz="914400" eaLnBrk="1" hangingPunct="1">
                  <a:buNone/>
                </a:pPr>
                <a:r>
                  <a:rPr lang="en-US" altLang="ko-KR" sz="2400" dirty="0">
                    <a:solidFill>
                      <a:srgbClr val="006400"/>
                    </a:solidFill>
                    <a:ea typeface="바탕" panose="02030600000101010101" pitchFamily="18" charset="-127"/>
                  </a:rPr>
                  <a:t>⇒</a:t>
                </a:r>
                <a:r>
                  <a:rPr lang="en-US" altLang="ko-KR" sz="2400" dirty="0"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 smtClean="0">
                    <a:solidFill>
                      <a:srgbClr val="006400"/>
                    </a:solidFill>
                  </a:rPr>
                  <a:t>Approximation by Monte-Carlo simulation</a:t>
                </a:r>
                <a:endParaRPr lang="en-US" altLang="ko-KR" sz="2400" kern="0" dirty="0"/>
              </a:p>
              <a:p>
                <a:pPr defTabSz="914400" eaLnBrk="1" hangingPunct="1"/>
                <a:r>
                  <a:rPr lang="en-US" altLang="ko-KR" sz="2800" kern="0" dirty="0" smtClean="0"/>
                  <a:t>Computation overlap</a:t>
                </a:r>
                <a:endParaRPr lang="en-US" altLang="ko-KR" sz="2800" kern="0" dirty="0"/>
              </a:p>
              <a:p>
                <a:pPr lvl="1" defTabSz="914400" eaLnBrk="1" hangingPunct="1"/>
                <a:r>
                  <a:rPr lang="en-US" altLang="ko-KR" sz="2400" kern="0" dirty="0" smtClean="0"/>
                  <a:t>Occurred when computing influence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ko-KR" sz="2400" kern="0" dirty="0" smtClean="0"/>
              </a:p>
              <a:p>
                <a:pPr marL="0" indent="0" defTabSz="914400" eaLnBrk="1" hangingPunct="1">
                  <a:buNone/>
                </a:pPr>
                <a:r>
                  <a:rPr lang="en-US" altLang="ko-KR" sz="2400" dirty="0" smtClean="0">
                    <a:solidFill>
                      <a:srgbClr val="006400"/>
                    </a:solidFill>
                    <a:ea typeface="바탕" panose="02030600000101010101" pitchFamily="18" charset="-127"/>
                  </a:rPr>
                  <a:t>⇒</a:t>
                </a:r>
                <a:r>
                  <a:rPr lang="en-US" altLang="ko-KR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 smtClean="0">
                    <a:solidFill>
                      <a:srgbClr val="006400"/>
                    </a:solidFill>
                  </a:rPr>
                  <a:t>Incremental </a:t>
                </a:r>
                <a:r>
                  <a:rPr lang="en-US" altLang="ko-KR" sz="2400" dirty="0" smtClean="0">
                    <a:solidFill>
                      <a:srgbClr val="006400"/>
                    </a:solidFill>
                  </a:rPr>
                  <a:t>update </a:t>
                </a:r>
                <a:r>
                  <a:rPr lang="en-US" altLang="ko-KR" sz="2400" dirty="0" smtClean="0">
                    <a:solidFill>
                      <a:srgbClr val="006400"/>
                    </a:solidFill>
                  </a:rPr>
                  <a:t>of </a:t>
                </a:r>
                <a:r>
                  <a:rPr lang="en-US" altLang="ko-KR" sz="2400" dirty="0" smtClean="0">
                    <a:solidFill>
                      <a:srgbClr val="006400"/>
                    </a:solidFill>
                  </a:rPr>
                  <a:t>influence</a:t>
                </a:r>
                <a:endParaRPr lang="en-US" altLang="ko-KR" sz="2400" kern="0" dirty="0"/>
              </a:p>
              <a:p>
                <a:pPr marL="0" indent="0" defTabSz="914400" eaLnBrk="1" hangingPunct="1">
                  <a:buNone/>
                </a:pPr>
                <a:endParaRPr lang="en-US" altLang="ko-KR" sz="2400" dirty="0" smtClean="0">
                  <a:solidFill>
                    <a:srgbClr val="006400"/>
                  </a:solidFill>
                </a:endParaRPr>
              </a:p>
              <a:p>
                <a:pPr marL="0" indent="0" defTabSz="914400" eaLnBrk="1" hangingPunct="1">
                  <a:buNone/>
                </a:pPr>
                <a:endParaRPr lang="en-US" altLang="ko-KR" sz="2400" dirty="0" smtClean="0">
                  <a:solidFill>
                    <a:srgbClr val="006400"/>
                  </a:solidFill>
                </a:endParaRPr>
              </a:p>
              <a:p>
                <a:pPr marL="0" indent="0" defTabSz="914400" eaLnBrk="1" hangingPunct="1">
                  <a:buNone/>
                </a:pPr>
                <a:endParaRPr lang="en-US" altLang="ko-KR" sz="2400" dirty="0">
                  <a:solidFill>
                    <a:srgbClr val="006400"/>
                  </a:solidFill>
                </a:endParaRPr>
              </a:p>
              <a:p>
                <a:pPr marL="0" indent="0" defTabSz="914400" eaLnBrk="1" hangingPunct="1">
                  <a:buNone/>
                </a:pPr>
                <a:endParaRPr lang="en-US" altLang="ko-KR" sz="2400" dirty="0">
                  <a:solidFill>
                    <a:srgbClr val="006400"/>
                  </a:solidFill>
                </a:endParaRPr>
              </a:p>
              <a:p>
                <a:pPr defTabSz="914400" eaLnBrk="1" hangingPunct="1"/>
                <a:endParaRPr lang="en-US" altLang="ko-KR" sz="2800" dirty="0">
                  <a:solidFill>
                    <a:srgbClr val="006400"/>
                  </a:solidFill>
                </a:endParaRPr>
              </a:p>
              <a:p>
                <a:pPr lvl="2" defTabSz="914400" eaLnBrk="1" hangingPunct="1"/>
                <a:endParaRPr lang="en-US" altLang="ko-KR" sz="2000" dirty="0">
                  <a:solidFill>
                    <a:srgbClr val="006400"/>
                  </a:solidFill>
                </a:endParaRPr>
              </a:p>
              <a:p>
                <a:pPr lvl="1" defTabSz="914400" eaLnBrk="1" hangingPunct="1"/>
                <a:endParaRPr lang="en-US" altLang="ko-KR" sz="2400" kern="0" dirty="0" smtClean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1111" t="-1290" b="-2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Major Difficulties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05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>
                <a:solidFill>
                  <a:srgbClr val="FF0000"/>
                </a:solidFill>
              </a:rPr>
              <a:t>Proposed </a:t>
            </a:r>
            <a:r>
              <a:rPr lang="en-US" altLang="ko-KR" sz="2800" dirty="0" smtClean="0">
                <a:solidFill>
                  <a:srgbClr val="FF0000"/>
                </a:solidFill>
              </a:rPr>
              <a:t>Algorithm</a:t>
            </a:r>
            <a:endParaRPr lang="en-US" altLang="ko-KR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4094406" y="382200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8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 smtClean="0"/>
              <a:t>Procedure</a:t>
            </a:r>
            <a:endParaRPr lang="en-US" altLang="ko-KR" sz="28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17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Baseline Greedy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모서리가 둥근 직사각형 4"/>
              <p:cNvSpPr/>
              <p:nvPr/>
            </p:nvSpPr>
            <p:spPr bwMode="auto">
              <a:xfrm>
                <a:off x="1417773" y="3374810"/>
                <a:ext cx="167640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5" name="모서리가 둥근 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67640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 r="-108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37173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Calculate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173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5" idx="3"/>
            <a:endCxn id="12" idx="1"/>
          </p:cNvCxnSpPr>
          <p:nvPr/>
        </p:nvCxnSpPr>
        <p:spPr bwMode="auto">
          <a:xfrm>
            <a:off x="3094173" y="3755810"/>
            <a:ext cx="1143000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67139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139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42073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729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  <a:endCxn id="5" idx="2"/>
          </p:cNvCxnSpPr>
          <p:nvPr/>
        </p:nvCxnSpPr>
        <p:spPr bwMode="auto">
          <a:xfrm flipV="1">
            <a:off x="2255973" y="4136810"/>
            <a:ext cx="0" cy="8193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279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1060928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79248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>
                    <a:solidFill>
                      <a:srgbClr val="C00000"/>
                    </a:solidFill>
                  </a:rPr>
                  <a:t>Reduction 1</a:t>
                </a:r>
                <a:r>
                  <a:rPr lang="en-US" altLang="ko-KR" sz="2400" kern="0" dirty="0" smtClean="0"/>
                  <a:t> : Restrict the candidate set to the </a:t>
                </a:r>
                <a:r>
                  <a:rPr lang="en-US" altLang="ko-KR" sz="2400" b="1" kern="0" dirty="0" smtClean="0"/>
                  <a:t>two-hop neighbors</a:t>
                </a:r>
                <a:r>
                  <a:rPr lang="en-US" altLang="ko-KR" sz="2400" kern="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sz="2400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Effect : Size decreases </a:t>
                </a:r>
                <a14:m>
                  <m:oMath xmlns:m="http://schemas.openxmlformats.org/officeDocument/2006/math"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000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Reason : </a:t>
                </a:r>
                <a:r>
                  <a:rPr lang="en-US" altLang="ko-KR" sz="2400" b="1" kern="0" dirty="0" smtClean="0"/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1" i="1" ker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ko-KR" sz="2400" b="1" i="1" kern="0" smtClean="0">
                            <a:latin typeface="Cambria Math" panose="02040503050406030204" pitchFamily="18" charset="0"/>
                          </a:rPr>
                          <m:t>𝒔𝒊</m:t>
                        </m:r>
                      </m:sub>
                    </m:sSub>
                    <m:r>
                      <a:rPr lang="en-US" altLang="ko-KR" sz="2400" b="1" i="1" kern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b="1" i="1" ker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sz="2400" kern="0" dirty="0"/>
                  <a:t> </a:t>
                </a:r>
                <a:r>
                  <a:rPr lang="en-US" altLang="ko-KR" sz="2400" kern="0" dirty="0" smtClean="0"/>
                  <a:t>implies recommended nodes should have at least one mutual friend</a:t>
                </a:r>
              </a:p>
              <a:p>
                <a:pPr defTabSz="914400" eaLnBrk="1" hangingPunct="1"/>
                <a:endParaRPr lang="en-US" altLang="ko-KR" sz="2800" kern="0" dirty="0"/>
              </a:p>
              <a:p>
                <a:pPr defTabSz="914400" eaLnBrk="1" hangingPunct="1"/>
                <a:r>
                  <a:rPr lang="en-US" altLang="ko-KR" sz="2400" kern="0" dirty="0" smtClean="0">
                    <a:solidFill>
                      <a:srgbClr val="C00000"/>
                    </a:solidFill>
                  </a:rPr>
                  <a:t>Reduction 2 </a:t>
                </a:r>
                <a:r>
                  <a:rPr lang="en-US" altLang="ko-KR" sz="2400" kern="0" dirty="0" smtClean="0"/>
                  <a:t>: Gradually </a:t>
                </a:r>
                <a:r>
                  <a:rPr lang="en-US" altLang="ko-KR" sz="2400" b="1" kern="0" dirty="0" smtClean="0"/>
                  <a:t>remove non-beneficial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, the connection of which </a:t>
                </a:r>
                <a14:m>
                  <m:oMath xmlns:m="http://schemas.openxmlformats.org/officeDocument/2006/math">
                    <m:r>
                      <a:rPr lang="el-GR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US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2400" b="1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Reason : Each step we suggest only one node, there is low chance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 would be chosen later 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79248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308" t="-903" r="-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Candidate Reduction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80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 Model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/>
              <a:t>Proposed Algorithm</a:t>
            </a:r>
            <a:endParaRPr lang="en-US" altLang="ko-KR" sz="2800" dirty="0" smtClean="0"/>
          </a:p>
          <a:p>
            <a:pPr lvl="1" eaLnBrk="1" hangingPunct="1"/>
            <a:r>
              <a:rPr lang="en-US" altLang="ko-KR" sz="2400" dirty="0" smtClean="0"/>
              <a:t>Candidate Reduction</a:t>
            </a:r>
          </a:p>
          <a:p>
            <a:pPr lvl="1" eaLnBrk="1" hangingPunct="1"/>
            <a:r>
              <a:rPr lang="en-US" altLang="ko-KR" sz="2400" dirty="0" smtClean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838606" y="151929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Initial candidate set (Two-hop neighbor)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Working Example (Greedy Algorithm)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75" y="2787495"/>
            <a:ext cx="395432" cy="3544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52" y="1880486"/>
            <a:ext cx="354855" cy="31803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487517" y="1994384"/>
            <a:ext cx="2196490" cy="1938992"/>
            <a:chOff x="6947510" y="1878195"/>
            <a:chExt cx="2196490" cy="193899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138323" y="1878195"/>
              <a:ext cx="20056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Source user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Target user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</p:grpSp>
      <p:sp>
        <p:nvSpPr>
          <p:cNvPr id="10" name="직사각형 9"/>
          <p:cNvSpPr/>
          <p:nvPr/>
        </p:nvSpPr>
        <p:spPr bwMode="auto">
          <a:xfrm>
            <a:off x="6398507" y="1956747"/>
            <a:ext cx="2306518" cy="17008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69" y="5435804"/>
            <a:ext cx="395432" cy="354404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 bwMode="auto">
          <a:xfrm>
            <a:off x="6475599" y="2883948"/>
            <a:ext cx="219243" cy="21924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9" name="타원 48"/>
          <p:cNvSpPr/>
          <p:nvPr/>
        </p:nvSpPr>
        <p:spPr bwMode="auto">
          <a:xfrm>
            <a:off x="6475599" y="3220515"/>
            <a:ext cx="219243" cy="21924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38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First recommendation result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1" y="1828800"/>
            <a:ext cx="410916" cy="381467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21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Working Example </a:t>
            </a:r>
            <a:r>
              <a:rPr lang="en-US" altLang="ko-KR" sz="3600" dirty="0"/>
              <a:t>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46" y="2743200"/>
            <a:ext cx="410916" cy="381467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0" y="5410200"/>
            <a:ext cx="410916" cy="381467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75" y="2787495"/>
            <a:ext cx="395432" cy="354404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52" y="1880486"/>
            <a:ext cx="354855" cy="318037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69" y="5435804"/>
            <a:ext cx="395432" cy="3544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7" name="직사각형 66"/>
              <p:cNvSpPr/>
              <p:nvPr/>
            </p:nvSpPr>
            <p:spPr>
              <a:xfrm>
                <a:off x="7188262" y="4543438"/>
                <a:ext cx="157391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suggestion which satisfies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</a:p>
              <a:p>
                <a:r>
                  <a:rPr lang="en-US" altLang="ko-KR" dirty="0"/>
                  <a:t>a</a:t>
                </a:r>
                <a:r>
                  <a:rPr lang="en-US" altLang="ko-KR" dirty="0" smtClean="0"/>
                  <a:t>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 &gt; 0 </a:t>
                </a:r>
              </a:p>
            </p:txBody>
          </p:sp>
        </mc:Choice>
        <mc:Fallback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62" y="4543438"/>
                <a:ext cx="1573915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938" t="-1695" r="-775" b="-6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화살표 연결선 67"/>
          <p:cNvCxnSpPr/>
          <p:nvPr/>
        </p:nvCxnSpPr>
        <p:spPr bwMode="auto">
          <a:xfrm>
            <a:off x="7424866" y="2743200"/>
            <a:ext cx="109196" cy="312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146561" y="3014246"/>
                <a:ext cx="9306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&lt; </a:t>
                </a:r>
                <a:r>
                  <a:rPr lang="en-US" altLang="ko-KR" dirty="0"/>
                  <a:t>0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61" y="3014246"/>
                <a:ext cx="930639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r="-2614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727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candidate set : Remove non-beneficial nodes from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cxnSp>
        <p:nvCxnSpPr>
          <p:cNvPr id="32" name="직선 화살표 연결선 31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67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candidate set : Effect of having a new connection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23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3" y="5460903"/>
            <a:ext cx="395432" cy="354404"/>
          </a:xfrm>
          <a:prstGeom prst="rect">
            <a:avLst/>
          </a:prstGeom>
        </p:spPr>
      </p:pic>
      <p:cxnSp>
        <p:nvCxnSpPr>
          <p:cNvPr id="24" name="직선 화살표 연결선 23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6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Second recommendation result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24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3" y="5460903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4" y="3996927"/>
            <a:ext cx="410916" cy="381467"/>
          </a:xfrm>
          <a:prstGeom prst="rect">
            <a:avLst/>
          </a:prstGeom>
        </p:spPr>
      </p:pic>
      <p:cxnSp>
        <p:nvCxnSpPr>
          <p:cNvPr id="26" name="직선 연결선 25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타원 23"/>
          <p:cNvSpPr/>
          <p:nvPr/>
        </p:nvSpPr>
        <p:spPr bwMode="auto">
          <a:xfrm>
            <a:off x="5410201" y="4770593"/>
            <a:ext cx="1519108" cy="150796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5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2" y="5689850"/>
            <a:ext cx="395432" cy="354404"/>
          </a:xfrm>
          <a:prstGeom prst="rect">
            <a:avLst/>
          </a:prstGeom>
        </p:spPr>
      </p:pic>
      <p:cxnSp>
        <p:nvCxnSpPr>
          <p:cNvPr id="28" name="직선 화살표 연결선 27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화살표 연결선 30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타원 23"/>
          <p:cNvSpPr/>
          <p:nvPr/>
        </p:nvSpPr>
        <p:spPr bwMode="auto">
          <a:xfrm>
            <a:off x="5410201" y="4770593"/>
            <a:ext cx="1519108" cy="150796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427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Third recommendation result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2" y="5689850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화살표 연결선 31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8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27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5" y="4743648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0" y="4030467"/>
            <a:ext cx="395432" cy="354404"/>
          </a:xfrm>
          <a:prstGeom prst="rect">
            <a:avLst/>
          </a:prstGeom>
        </p:spPr>
      </p:pic>
      <p:cxnSp>
        <p:nvCxnSpPr>
          <p:cNvPr id="26" name="직선 화살표 연결선 25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6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화살표 연결선 31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48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No more beneficial nodes on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5" y="4743648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0" y="4030467"/>
            <a:ext cx="395432" cy="35440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49" y="4022384"/>
            <a:ext cx="410916" cy="38146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15" y="4730116"/>
            <a:ext cx="410916" cy="38146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40" y="5444791"/>
            <a:ext cx="410916" cy="381467"/>
          </a:xfrm>
          <a:prstGeom prst="rect">
            <a:avLst/>
          </a:prstGeom>
        </p:spPr>
      </p:pic>
      <p:cxnSp>
        <p:nvCxnSpPr>
          <p:cNvPr id="33" name="직선 화살표 연결선 32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화살표 연결선 34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8" name="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5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Result of k-node recommendation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Example (Greedy Algorithm)</a:t>
            </a:r>
            <a:endParaRPr lang="en-US" altLang="ko-KR" sz="3600" dirty="0" smtClean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dirty="0" smtClean="0">
                <a:latin typeface="Arial" charset="0"/>
              </a:rPr>
              <a:t>2</a:t>
            </a:r>
            <a:endParaRPr lang="ko-KR" altLang="en-US" dirty="0">
              <a:latin typeface="Arial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타원 25"/>
          <p:cNvSpPr/>
          <p:nvPr/>
        </p:nvSpPr>
        <p:spPr bwMode="auto">
          <a:xfrm>
            <a:off x="6165221" y="4988542"/>
            <a:ext cx="279987" cy="27998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8" name="타원 27"/>
          <p:cNvSpPr/>
          <p:nvPr/>
        </p:nvSpPr>
        <p:spPr bwMode="auto">
          <a:xfrm>
            <a:off x="4987320" y="5973686"/>
            <a:ext cx="279987" cy="27998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3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1" name="자유형 40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42" name="직선 화살표 연결선 41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직선 화살표 연결선 50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18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0" y="3252359"/>
            <a:ext cx="2763790" cy="2996041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Online Social Network with Target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그룹 12"/>
          <p:cNvGrpSpPr/>
          <p:nvPr/>
        </p:nvGrpSpPr>
        <p:grpSpPr>
          <a:xfrm>
            <a:off x="838200" y="1217015"/>
            <a:ext cx="6444343" cy="5156161"/>
            <a:chOff x="1304384" y="1217015"/>
            <a:chExt cx="6444343" cy="515616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572576"/>
              <a:ext cx="5157927" cy="48006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 bwMode="auto">
            <a:xfrm>
              <a:off x="2523584" y="1789816"/>
              <a:ext cx="648000" cy="914400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84" y="1217015"/>
              <a:ext cx="1275608" cy="1103026"/>
            </a:xfrm>
            <a:prstGeom prst="rect">
              <a:avLst/>
            </a:prstGeom>
          </p:spPr>
        </p:pic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865000" y="4902948"/>
            <a:ext cx="2898000" cy="12692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ko-KR" sz="2400" kern="0" dirty="0" smtClean="0"/>
              <a:t>A </a:t>
            </a:r>
            <a:r>
              <a:rPr lang="en-US" altLang="ko-KR" sz="2400" kern="0" dirty="0"/>
              <a:t>user wants </a:t>
            </a:r>
            <a:r>
              <a:rPr lang="en-US" altLang="ko-KR" sz="2400" kern="0" dirty="0" smtClean="0"/>
              <a:t>to expose him/herself to the target user. 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838200" y="3886200"/>
            <a:ext cx="1286416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14667" y="2901102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/>
              <a:t>Targe</a:t>
            </a:r>
            <a:r>
              <a:rPr lang="en-US" altLang="ko-KR" kern="0" dirty="0" smtClean="0"/>
              <a:t>t’s web feed</a:t>
            </a:r>
            <a:endParaRPr lang="ko-KR" altLang="en-US" dirty="0"/>
          </a:p>
        </p:txBody>
      </p:sp>
      <p:cxnSp>
        <p:nvCxnSpPr>
          <p:cNvPr id="5" name="직선 연결선 4"/>
          <p:cNvCxnSpPr>
            <a:stCxn id="15" idx="3"/>
          </p:cNvCxnSpPr>
          <p:nvPr/>
        </p:nvCxnSpPr>
        <p:spPr bwMode="auto">
          <a:xfrm>
            <a:off x="2124616" y="4076700"/>
            <a:ext cx="1913984" cy="3072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590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175225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31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Monte-Carlo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Purpose : To get the numerical 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en-US" altLang="ko-KR" sz="2400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Influence approximation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Simulation of Katz centrality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2000" dirty="0" smtClean="0"/>
                  <a:t>) and personalized Katz centrality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) using our information propagation model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Save interim result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Incremental update of influence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>
                    <a:ea typeface="Cambria Math" panose="02040503050406030204" pitchFamily="18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sz="2000" dirty="0"/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ko-KR" sz="2000" dirty="0" smtClean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By Initializing new diffusion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  <a:blipFill rotWithShape="0"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그룹 6"/>
          <p:cNvGrpSpPr/>
          <p:nvPr/>
        </p:nvGrpSpPr>
        <p:grpSpPr>
          <a:xfrm>
            <a:off x="7162800" y="3535362"/>
            <a:ext cx="1447800" cy="2255838"/>
            <a:chOff x="5867400" y="2543300"/>
            <a:chExt cx="3029033" cy="394924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1" y="2543300"/>
              <a:ext cx="3029032" cy="3949244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 bwMode="auto">
            <a:xfrm>
              <a:off x="5867400" y="3316210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5867400" y="4254361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5867400" y="5129150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8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84" y="2013000"/>
            <a:ext cx="4908878" cy="44640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32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(Influence Approximation)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Monte-Carlo simulation for Personalized Katz centrality</a:t>
                </a:r>
              </a:p>
              <a:p>
                <a:pPr eaLnBrk="1" hangingPunct="1"/>
                <a:r>
                  <a:rPr lang="en-US" altLang="ko-KR" sz="2400" dirty="0" smtClean="0"/>
                  <a:t>Number of initial article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marL="0" indent="0" eaLnBrk="1" hangingPunct="1">
                  <a:buNone/>
                </a:pPr>
                <a:r>
                  <a:rPr lang="en-US" altLang="ko-KR" sz="2000" dirty="0" smtClean="0"/>
                  <a:t>     (Number of simulation)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  <a:blipFill rotWithShape="0">
                <a:blip r:embed="rId4"/>
                <a:stretch>
                  <a:fillRect l="-296" t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2286000" y="3210888"/>
                <a:ext cx="18217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𝑈𝑝𝑙𝑜𝑎𝑑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articles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210888"/>
                <a:ext cx="1821717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구부러진 연결선 4"/>
          <p:cNvCxnSpPr/>
          <p:nvPr/>
        </p:nvCxnSpPr>
        <p:spPr bwMode="auto">
          <a:xfrm rot="16200000" flipH="1">
            <a:off x="3146321" y="3603521"/>
            <a:ext cx="412958" cy="304800"/>
          </a:xfrm>
          <a:prstGeom prst="curvedConnector3">
            <a:avLst>
              <a:gd name="adj1" fmla="val 1059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타원 10"/>
          <p:cNvSpPr/>
          <p:nvPr/>
        </p:nvSpPr>
        <p:spPr bwMode="auto">
          <a:xfrm>
            <a:off x="3772314" y="4020537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686400" y="5695800"/>
            <a:ext cx="324000" cy="324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402189" y="2174119"/>
                <a:ext cx="1789464" cy="6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𝑃𝐾𝑎𝑡𝑧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𝐾𝑎𝑡𝑧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189" y="2174119"/>
                <a:ext cx="1789464" cy="6050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 bwMode="auto">
          <a:xfrm>
            <a:off x="6934200" y="2212082"/>
            <a:ext cx="1257453" cy="302518"/>
          </a:xfrm>
          <a:prstGeom prst="rect">
            <a:avLst/>
          </a:prstGeom>
          <a:solidFill>
            <a:srgbClr val="0064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9" name="직선 화살표 연결선 8"/>
          <p:cNvCxnSpPr>
            <a:stCxn id="7" idx="0"/>
          </p:cNvCxnSpPr>
          <p:nvPr/>
        </p:nvCxnSpPr>
        <p:spPr bwMode="auto">
          <a:xfrm flipH="1" flipV="1">
            <a:off x="7230128" y="1715679"/>
            <a:ext cx="332799" cy="496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" name="그룹 13"/>
          <p:cNvGrpSpPr/>
          <p:nvPr/>
        </p:nvGrpSpPr>
        <p:grpSpPr>
          <a:xfrm>
            <a:off x="6868466" y="3210888"/>
            <a:ext cx="1503067" cy="830997"/>
            <a:chOff x="6402189" y="2951033"/>
            <a:chExt cx="1503067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6614518" y="2951033"/>
              <a:ext cx="12907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Source user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Target user</a:t>
              </a:r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 bwMode="auto">
            <a:xfrm>
              <a:off x="6402189" y="3091032"/>
              <a:ext cx="219243" cy="21924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6402189" y="3458072"/>
              <a:ext cx="219243" cy="21924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148" y="3815131"/>
            <a:ext cx="2398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9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36" y="2157000"/>
            <a:ext cx="4759180" cy="43200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33</a:t>
            </a:fld>
            <a:endParaRPr kumimoji="0" lang="en-US" altLang="ko-KR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Articles propagate through network according to our model (Direct neighbors receive the article)</a:t>
            </a:r>
            <a:endParaRPr lang="en-US" altLang="ko-KR" sz="2000" dirty="0"/>
          </a:p>
          <a:p>
            <a:pPr eaLnBrk="1" hangingPunct="1"/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타원 7"/>
          <p:cNvSpPr/>
          <p:nvPr/>
        </p:nvSpPr>
        <p:spPr bwMode="auto">
          <a:xfrm>
            <a:off x="3772328" y="4107148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6571686" y="5713863"/>
            <a:ext cx="324000" cy="324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685800" y="2282825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&lt;First propagation step&gt;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65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66" y="2600206"/>
            <a:ext cx="4357234" cy="3808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34</a:t>
            </a:fld>
            <a:endParaRPr kumimoji="0"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199" y="1295400"/>
                <a:ext cx="8260915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Information propagation from a node stops if the sharing condition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ko-KR" sz="2400" dirty="0" smtClean="0"/>
                  <a:t>) hasn’t met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199" y="1295400"/>
                <a:ext cx="8260915" cy="4724400"/>
              </a:xfrm>
              <a:blipFill rotWithShape="0">
                <a:blip r:embed="rId4"/>
                <a:stretch>
                  <a:fillRect l="-295" t="-903" r="-2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51" y="2771775"/>
            <a:ext cx="268817" cy="2688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09" y="3712633"/>
            <a:ext cx="268817" cy="2688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6" y="4586288"/>
            <a:ext cx="268817" cy="2688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87" y="5795963"/>
            <a:ext cx="268817" cy="26881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2" y="4586288"/>
            <a:ext cx="268817" cy="2688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43" y="4720696"/>
            <a:ext cx="268817" cy="2688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307681" y="5728758"/>
            <a:ext cx="644957" cy="298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ko-KR" dirty="0" smtClean="0"/>
              <a:t>Share</a:t>
            </a:r>
            <a:endParaRPr lang="en-US" altLang="ko-KR" sz="14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004108" y="2057400"/>
            <a:ext cx="2744024" cy="338554"/>
            <a:chOff x="6278747" y="2952291"/>
            <a:chExt cx="2744024" cy="33855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47" y="2996026"/>
              <a:ext cx="234000" cy="23400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6488103" y="2952291"/>
              <a:ext cx="2534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No sharing from this node</a:t>
              </a:r>
              <a:endParaRPr lang="ko-KR" altLang="en-US" dirty="0"/>
            </a:p>
          </p:txBody>
        </p:sp>
      </p:grpSp>
      <p:sp>
        <p:nvSpPr>
          <p:cNvPr id="21" name="타원 20"/>
          <p:cNvSpPr/>
          <p:nvPr/>
        </p:nvSpPr>
        <p:spPr bwMode="auto">
          <a:xfrm>
            <a:off x="3523672" y="4267200"/>
            <a:ext cx="306000" cy="306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6027470" y="5679952"/>
            <a:ext cx="306000" cy="306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3581400"/>
                <a:ext cx="21958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=0.18&lt;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No sharing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1400"/>
                <a:ext cx="2195858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3056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/>
          <p:cNvCxnSpPr/>
          <p:nvPr/>
        </p:nvCxnSpPr>
        <p:spPr bwMode="auto">
          <a:xfrm>
            <a:off x="4749901" y="3847041"/>
            <a:ext cx="2699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직사각형 32"/>
          <p:cNvSpPr/>
          <p:nvPr/>
        </p:nvSpPr>
        <p:spPr>
          <a:xfrm>
            <a:off x="730897" y="2301847"/>
            <a:ext cx="276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&lt;Second propagation step&gt;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28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49" y="2541164"/>
            <a:ext cx="3230358" cy="29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Finish the simulation (Fixed step n) and count the total number of articles which passed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 smtClean="0"/>
                  <a:t> 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  <a:blipFill rotWithShape="0">
                <a:blip r:embed="rId4"/>
                <a:stretch>
                  <a:fillRect l="-296" t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609600" y="3843386"/>
                <a:ext cx="4282711" cy="1643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dirty="0" smtClean="0"/>
                  <a:t>Number of article each node upload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800" dirty="0" smtClean="0"/>
              </a:p>
              <a:p>
                <a:r>
                  <a:rPr lang="en-US" altLang="ko-KR" sz="1800" dirty="0" smtClean="0"/>
                  <a:t>Number </a:t>
                </a:r>
                <a:r>
                  <a:rPr lang="en-US" altLang="ko-KR" sz="1800" dirty="0"/>
                  <a:t>of 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/>
                  <a:t>received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i="1" ker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𝐾𝑎𝑡𝑧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)≈1.25</m:t>
                    </m:r>
                  </m:oMath>
                </a14:m>
                <a:r>
                  <a:rPr lang="en-US" altLang="ko-KR" sz="1400" dirty="0" smtClean="0"/>
                  <a:t> </a:t>
                </a:r>
                <a:endParaRPr lang="en-US" altLang="ko-KR" sz="1400" dirty="0"/>
              </a:p>
              <a:p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𝑃𝐾𝑎𝑡𝑧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𝐾𝑎𝑡𝑧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0.17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1.25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43386"/>
                <a:ext cx="4282711" cy="1643014"/>
              </a:xfrm>
              <a:prstGeom prst="rect">
                <a:avLst/>
              </a:prstGeom>
              <a:blipFill rotWithShape="0">
                <a:blip r:embed="rId5"/>
                <a:stretch>
                  <a:fillRect l="-1138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35</a:t>
            </a:fld>
            <a:endParaRPr kumimoji="0" lang="en-US" altLang="ko-KR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609600" y="2547986"/>
                <a:ext cx="4135940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dirty="0" smtClean="0"/>
                  <a:t>&lt;Example&gt;</a:t>
                </a:r>
              </a:p>
              <a:p>
                <a:r>
                  <a:rPr lang="en-US" altLang="ko-KR" sz="1800" dirty="0" smtClean="0"/>
                  <a:t>Number of articles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 smtClean="0"/>
                  <a:t>uploaded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800" dirty="0" smtClean="0"/>
              </a:p>
              <a:p>
                <a:r>
                  <a:rPr lang="en-US" altLang="ko-KR" sz="1800" dirty="0" smtClean="0"/>
                  <a:t>Number </a:t>
                </a:r>
                <a:r>
                  <a:rPr lang="en-US" altLang="ko-KR" sz="1800" dirty="0"/>
                  <a:t>of </a:t>
                </a:r>
                <a:r>
                  <a:rPr lang="en-US" altLang="ko-KR" sz="1800" dirty="0" smtClean="0"/>
                  <a:t>articles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/>
                  <a:t>received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0.17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𝑃𝐾𝑎𝑡𝑧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ko-KR" sz="14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47986"/>
                <a:ext cx="4135940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180" t="-2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496285" y="3516854"/>
                <a:ext cx="4606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85" y="3516854"/>
                <a:ext cx="46063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973927" y="5060888"/>
                <a:ext cx="8437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927" y="5060888"/>
                <a:ext cx="843757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/>
          <p:cNvSpPr/>
          <p:nvPr/>
        </p:nvSpPr>
        <p:spPr bwMode="auto">
          <a:xfrm>
            <a:off x="5844000" y="3841284"/>
            <a:ext cx="252000" cy="25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7767022" y="4941593"/>
            <a:ext cx="252000" cy="252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94420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248465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29" y="2743200"/>
            <a:ext cx="3958772" cy="3600000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Update part : Simulate the effect of new diffusion    occurred by a new edge</a:t>
            </a:r>
            <a:endParaRPr lang="en-US" altLang="ko-KR" sz="2000" kern="0" dirty="0" smtClean="0"/>
          </a:p>
          <a:p>
            <a:pPr defTabSz="914400" eaLnBrk="1" hangingPunct="1"/>
            <a:endParaRPr lang="en-US" altLang="ko-KR" sz="2400" kern="0" dirty="0"/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2021631" y="4517166"/>
            <a:ext cx="2218191" cy="85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37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(Incremental Update)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endParaRPr lang="en-US" altLang="ko-KR" sz="2000" dirty="0"/>
          </a:p>
          <a:p>
            <a:pPr eaLnBrk="1" hangingPunct="1"/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64" y="2648400"/>
            <a:ext cx="3965983" cy="3600000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 bwMode="auto">
          <a:xfrm>
            <a:off x="1817252" y="434593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4166018" y="5720956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5922359" y="424763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8253959" y="5603216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230" y="4952282"/>
            <a:ext cx="350665" cy="42100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 bwMode="auto">
          <a:xfrm flipH="1">
            <a:off x="2819400" y="4345930"/>
            <a:ext cx="152400" cy="4546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2514600" y="4038600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/>
              <a:t>New edge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7251681" y="4013467"/>
            <a:ext cx="14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/>
              <a:t>New diffusion</a:t>
            </a:r>
            <a:endParaRPr lang="ko-KR" altLang="en-US" dirty="0"/>
          </a:p>
        </p:txBody>
      </p:sp>
      <p:cxnSp>
        <p:nvCxnSpPr>
          <p:cNvPr id="23" name="직선 화살표 연결선 22"/>
          <p:cNvCxnSpPr/>
          <p:nvPr/>
        </p:nvCxnSpPr>
        <p:spPr bwMode="auto">
          <a:xfrm flipH="1">
            <a:off x="7772400" y="4373753"/>
            <a:ext cx="158115" cy="651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13" y="4128126"/>
            <a:ext cx="2398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73" y="2581083"/>
            <a:ext cx="4118368" cy="360000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3333" y="12192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Continue diffusion if sharing condition has met.</a:t>
            </a:r>
          </a:p>
          <a:p>
            <a:pPr defTabSz="914400" eaLnBrk="1" hangingPunct="1"/>
            <a:r>
              <a:rPr lang="en-US" altLang="ko-KR" sz="2400" kern="0" dirty="0" smtClean="0"/>
              <a:t>Finish at the same time with the original simulation and update the influence value  </a:t>
            </a:r>
            <a:endParaRPr lang="en-US" altLang="ko-KR" sz="2000" kern="0" dirty="0" smtClean="0"/>
          </a:p>
          <a:p>
            <a:pPr defTabSz="914400" eaLnBrk="1" hangingPunct="1"/>
            <a:endParaRPr lang="en-US" altLang="ko-KR" sz="2400" kern="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38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(Incremental Update)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87" y="5803273"/>
            <a:ext cx="209897" cy="252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804" y="4387231"/>
            <a:ext cx="209897" cy="252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36" y="3986544"/>
            <a:ext cx="209897" cy="252000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 bwMode="auto">
          <a:xfrm>
            <a:off x="3429000" y="418846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5755538" y="5541970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1054" y="3964280"/>
                <a:ext cx="21958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=0.35&gt;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Sharing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54" y="3964280"/>
                <a:ext cx="2195858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3047" b="-246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/>
          <p:cNvCxnSpPr/>
          <p:nvPr/>
        </p:nvCxnSpPr>
        <p:spPr bwMode="auto">
          <a:xfrm flipV="1">
            <a:off x="5921054" y="4476460"/>
            <a:ext cx="234881" cy="61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그룹 10"/>
          <p:cNvGrpSpPr/>
          <p:nvPr/>
        </p:nvGrpSpPr>
        <p:grpSpPr>
          <a:xfrm>
            <a:off x="5459031" y="2876841"/>
            <a:ext cx="2662363" cy="636340"/>
            <a:chOff x="533400" y="3107323"/>
            <a:chExt cx="2662363" cy="636340"/>
          </a:xfrm>
        </p:grpSpPr>
        <p:grpSp>
          <p:nvGrpSpPr>
            <p:cNvPr id="10" name="그룹 9"/>
            <p:cNvGrpSpPr/>
            <p:nvPr/>
          </p:nvGrpSpPr>
          <p:grpSpPr>
            <a:xfrm>
              <a:off x="609600" y="3107323"/>
              <a:ext cx="2586163" cy="636340"/>
              <a:chOff x="609600" y="3107323"/>
              <a:chExt cx="2586163" cy="636340"/>
            </a:xfrm>
          </p:grpSpPr>
          <p:sp>
            <p:nvSpPr>
              <p:cNvPr id="5" name="오른쪽 화살표 4"/>
              <p:cNvSpPr/>
              <p:nvPr/>
            </p:nvSpPr>
            <p:spPr bwMode="auto">
              <a:xfrm>
                <a:off x="609600" y="3505200"/>
                <a:ext cx="762000" cy="152400"/>
              </a:xfrm>
              <a:prstGeom prst="rightArrow">
                <a:avLst/>
              </a:prstGeom>
              <a:solidFill>
                <a:srgbClr val="A8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26" name="오른쪽 화살표 25"/>
              <p:cNvSpPr/>
              <p:nvPr/>
            </p:nvSpPr>
            <p:spPr bwMode="auto">
              <a:xfrm>
                <a:off x="609600" y="3200400"/>
                <a:ext cx="762000" cy="152400"/>
              </a:xfrm>
              <a:prstGeom prst="rightArrow">
                <a:avLst/>
              </a:prstGeom>
              <a:solidFill>
                <a:srgbClr val="0064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427330" y="3107323"/>
                <a:ext cx="17684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kern="0" dirty="0" smtClean="0"/>
                  <a:t>Original diffusion </a:t>
                </a:r>
                <a:endParaRPr lang="ko-KR" altLang="en-US" dirty="0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26285" y="3405109"/>
                <a:ext cx="1471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kern="0" dirty="0" smtClean="0"/>
                  <a:t>New </a:t>
                </a:r>
                <a:r>
                  <a:rPr lang="en-US" altLang="ko-KR" kern="0" dirty="0"/>
                  <a:t>diffusion </a:t>
                </a:r>
                <a:endParaRPr lang="ko-KR" altLang="en-US" dirty="0"/>
              </a:p>
            </p:txBody>
          </p:sp>
        </p:grpSp>
        <p:sp>
          <p:nvSpPr>
            <p:cNvPr id="9" name="직사각형 8"/>
            <p:cNvSpPr/>
            <p:nvPr/>
          </p:nvSpPr>
          <p:spPr bwMode="auto">
            <a:xfrm>
              <a:off x="533400" y="3107323"/>
              <a:ext cx="2662363" cy="6363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519783" y="5864045"/>
            <a:ext cx="1938288" cy="338554"/>
            <a:chOff x="6441669" y="5759996"/>
            <a:chExt cx="193828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/>
                <p:cNvSpPr/>
                <p:nvPr/>
              </p:nvSpPr>
              <p:spPr>
                <a:xfrm>
                  <a:off x="6441669" y="5759996"/>
                  <a:ext cx="1938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𝑃𝐾𝑎𝑡𝑧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ko-KR" altLang="en-US" dirty="0" smtClean="0"/>
                    <a:t> </a:t>
                  </a:r>
                  <a:r>
                    <a:rPr lang="en-US" altLang="ko-KR" dirty="0" smtClean="0"/>
                    <a:t>=     +  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직사각형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1669" y="5759996"/>
                  <a:ext cx="1938288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455" r="-631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9546" y="5814472"/>
              <a:ext cx="221236" cy="265614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3409" y="5815655"/>
              <a:ext cx="209897" cy="252000"/>
            </a:xfrm>
            <a:prstGeom prst="rect">
              <a:avLst/>
            </a:prstGeom>
          </p:spPr>
        </p:pic>
      </p:grpSp>
      <p:cxnSp>
        <p:nvCxnSpPr>
          <p:cNvPr id="32" name="직선 화살표 연결선 31"/>
          <p:cNvCxnSpPr/>
          <p:nvPr/>
        </p:nvCxnSpPr>
        <p:spPr bwMode="auto">
          <a:xfrm flipH="1" flipV="1">
            <a:off x="6297231" y="5929273"/>
            <a:ext cx="255969" cy="990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911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 smtClean="0"/>
              <a:t>Proposed Algorithm</a:t>
            </a:r>
            <a:endParaRPr lang="en-US" altLang="ko-KR" sz="2800" dirty="0"/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965610" y="524403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4" y="3254579"/>
            <a:ext cx="2763014" cy="29952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New Concept of Friend Recommendation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그룹 12"/>
          <p:cNvGrpSpPr/>
          <p:nvPr/>
        </p:nvGrpSpPr>
        <p:grpSpPr>
          <a:xfrm>
            <a:off x="794657" y="1217015"/>
            <a:ext cx="6444343" cy="5156161"/>
            <a:chOff x="1304384" y="1217015"/>
            <a:chExt cx="6444343" cy="515616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572576"/>
              <a:ext cx="5157927" cy="48006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 bwMode="auto">
            <a:xfrm>
              <a:off x="2523584" y="1789816"/>
              <a:ext cx="648000" cy="914400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84" y="1217015"/>
              <a:ext cx="1275608" cy="1103026"/>
            </a:xfrm>
            <a:prstGeom prst="rect">
              <a:avLst/>
            </a:prstGeom>
          </p:spPr>
        </p:pic>
      </p:grpSp>
      <p:sp>
        <p:nvSpPr>
          <p:cNvPr id="10" name="자유형 9"/>
          <p:cNvSpPr/>
          <p:nvPr/>
        </p:nvSpPr>
        <p:spPr bwMode="auto">
          <a:xfrm>
            <a:off x="3974210" y="2818741"/>
            <a:ext cx="2094230" cy="2786412"/>
          </a:xfrm>
          <a:custGeom>
            <a:avLst/>
            <a:gdLst>
              <a:gd name="connsiteX0" fmla="*/ 1049052 w 2094230"/>
              <a:gd name="connsiteY0" fmla="*/ 2786412 h 2786412"/>
              <a:gd name="connsiteX1" fmla="*/ 2070330 w 2094230"/>
              <a:gd name="connsiteY1" fmla="*/ 1195119 h 2786412"/>
              <a:gd name="connsiteX2" fmla="*/ 146528 w 2094230"/>
              <a:gd name="connsiteY2" fmla="*/ 78838 h 2786412"/>
              <a:gd name="connsiteX3" fmla="*/ 134652 w 2094230"/>
              <a:gd name="connsiteY3" fmla="*/ 90714 h 2786412"/>
              <a:gd name="connsiteX4" fmla="*/ 134652 w 2094230"/>
              <a:gd name="connsiteY4" fmla="*/ 90714 h 2786412"/>
              <a:gd name="connsiteX5" fmla="*/ 134652 w 2094230"/>
              <a:gd name="connsiteY5" fmla="*/ 90714 h 2786412"/>
              <a:gd name="connsiteX6" fmla="*/ 134652 w 2094230"/>
              <a:gd name="connsiteY6" fmla="*/ 90714 h 2786412"/>
              <a:gd name="connsiteX7" fmla="*/ 134652 w 2094230"/>
              <a:gd name="connsiteY7" fmla="*/ 90714 h 278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4230" h="2786412">
                <a:moveTo>
                  <a:pt x="1049052" y="2786412"/>
                </a:moveTo>
                <a:cubicBezTo>
                  <a:pt x="1634901" y="2216396"/>
                  <a:pt x="2220751" y="1646381"/>
                  <a:pt x="2070330" y="1195119"/>
                </a:cubicBezTo>
                <a:cubicBezTo>
                  <a:pt x="1919909" y="743857"/>
                  <a:pt x="469141" y="262905"/>
                  <a:pt x="146528" y="78838"/>
                </a:cubicBezTo>
                <a:cubicBezTo>
                  <a:pt x="-176085" y="-105230"/>
                  <a:pt x="134652" y="90714"/>
                  <a:pt x="134652" y="90714"/>
                </a:cubicBezTo>
                <a:lnTo>
                  <a:pt x="134652" y="90714"/>
                </a:lnTo>
                <a:lnTo>
                  <a:pt x="134652" y="90714"/>
                </a:lnTo>
                <a:lnTo>
                  <a:pt x="134652" y="90714"/>
                </a:lnTo>
                <a:lnTo>
                  <a:pt x="134652" y="90714"/>
                </a:lnTo>
              </a:path>
            </a:pathLst>
          </a:cu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자유형 11"/>
          <p:cNvSpPr/>
          <p:nvPr/>
        </p:nvSpPr>
        <p:spPr bwMode="auto">
          <a:xfrm>
            <a:off x="2614696" y="3063834"/>
            <a:ext cx="1517917" cy="2410691"/>
          </a:xfrm>
          <a:custGeom>
            <a:avLst/>
            <a:gdLst>
              <a:gd name="connsiteX0" fmla="*/ 520390 w 1517917"/>
              <a:gd name="connsiteY0" fmla="*/ 0 h 2410691"/>
              <a:gd name="connsiteX1" fmla="*/ 45377 w 1517917"/>
              <a:gd name="connsiteY1" fmla="*/ 712519 h 2410691"/>
              <a:gd name="connsiteX2" fmla="*/ 1517917 w 1517917"/>
              <a:gd name="connsiteY2" fmla="*/ 2410691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917" h="2410691">
                <a:moveTo>
                  <a:pt x="520390" y="0"/>
                </a:moveTo>
                <a:cubicBezTo>
                  <a:pt x="199756" y="155368"/>
                  <a:pt x="-120877" y="310737"/>
                  <a:pt x="45377" y="712519"/>
                </a:cubicBezTo>
                <a:cubicBezTo>
                  <a:pt x="211631" y="1114301"/>
                  <a:pt x="1272494" y="2117766"/>
                  <a:pt x="1517917" y="2410691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자유형 14"/>
          <p:cNvSpPr/>
          <p:nvPr/>
        </p:nvSpPr>
        <p:spPr bwMode="auto">
          <a:xfrm>
            <a:off x="2190594" y="2553195"/>
            <a:ext cx="1870767" cy="3336966"/>
          </a:xfrm>
          <a:custGeom>
            <a:avLst/>
            <a:gdLst>
              <a:gd name="connsiteX0" fmla="*/ 172596 w 1870767"/>
              <a:gd name="connsiteY0" fmla="*/ 0 h 3336966"/>
              <a:gd name="connsiteX1" fmla="*/ 160720 w 1870767"/>
              <a:gd name="connsiteY1" fmla="*/ 2766950 h 3336966"/>
              <a:gd name="connsiteX2" fmla="*/ 1870767 w 1870767"/>
              <a:gd name="connsiteY2" fmla="*/ 3336966 h 333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0767" h="3336966">
                <a:moveTo>
                  <a:pt x="172596" y="0"/>
                </a:moveTo>
                <a:cubicBezTo>
                  <a:pt x="25143" y="1105394"/>
                  <a:pt x="-122309" y="2210789"/>
                  <a:pt x="160720" y="2766950"/>
                </a:cubicBezTo>
                <a:cubicBezTo>
                  <a:pt x="443749" y="3323111"/>
                  <a:pt x="1595655" y="3220192"/>
                  <a:pt x="1870767" y="3336966"/>
                </a:cubicBezTo>
              </a:path>
            </a:pathLst>
          </a:cu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838200" y="3886200"/>
            <a:ext cx="1286416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838200" y="4543300"/>
            <a:ext cx="1286416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848100" y="5206335"/>
            <a:ext cx="1286416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867400" y="3226548"/>
            <a:ext cx="2898000" cy="12692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ko-KR" sz="2400" kern="0" dirty="0" smtClean="0"/>
              <a:t>Suggesting relevant friends to promote information flow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867400" y="4953000"/>
            <a:ext cx="2898000" cy="12692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ko-KR" sz="2400" kern="0" dirty="0" smtClean="0"/>
              <a:t>How can we suggest helpful friends to the user?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14667" y="2901102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/>
              <a:t>Target’s web feed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47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54" y="1219200"/>
            <a:ext cx="6360146" cy="5069681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Network Datasets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오른쪽 중괄호 6"/>
          <p:cNvSpPr/>
          <p:nvPr/>
        </p:nvSpPr>
        <p:spPr bwMode="auto">
          <a:xfrm>
            <a:off x="7772400" y="2362200"/>
            <a:ext cx="304800" cy="2937186"/>
          </a:xfrm>
          <a:prstGeom prst="rightBrace">
            <a:avLst>
              <a:gd name="adj1" fmla="val 7408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77200" y="3687346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Density</a:t>
            </a:r>
            <a:endParaRPr lang="ko-KR" altLang="en-US" dirty="0"/>
          </a:p>
        </p:txBody>
      </p:sp>
      <p:sp>
        <p:nvSpPr>
          <p:cNvPr id="12" name="오른쪽 중괄호 11"/>
          <p:cNvSpPr/>
          <p:nvPr/>
        </p:nvSpPr>
        <p:spPr bwMode="auto">
          <a:xfrm rot="10800000">
            <a:off x="3307485" y="1909124"/>
            <a:ext cx="322994" cy="1519876"/>
          </a:xfrm>
          <a:prstGeom prst="rightBrace">
            <a:avLst>
              <a:gd name="adj1" fmla="val 220892"/>
              <a:gd name="adj2" fmla="val 509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31548" y="2499785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Size</a:t>
            </a:r>
          </a:p>
        </p:txBody>
      </p:sp>
      <p:sp>
        <p:nvSpPr>
          <p:cNvPr id="14" name="오른쪽 중괄호 13"/>
          <p:cNvSpPr/>
          <p:nvPr/>
        </p:nvSpPr>
        <p:spPr bwMode="auto">
          <a:xfrm rot="10800000">
            <a:off x="1160106" y="3581400"/>
            <a:ext cx="355962" cy="2323482"/>
          </a:xfrm>
          <a:prstGeom prst="rightBrace">
            <a:avLst>
              <a:gd name="adj1" fmla="val 220892"/>
              <a:gd name="adj2" fmla="val 509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9506" y="4648200"/>
            <a:ext cx="1117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Topology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61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According to graph density</a:t>
            </a:r>
            <a:endParaRPr lang="en-US" altLang="ko-KR" sz="2000" kern="0" dirty="0"/>
          </a:p>
          <a:p>
            <a:pPr defTabSz="914400" eaLnBrk="1" hangingPunct="1"/>
            <a:endParaRPr lang="en-US" altLang="ko-KR" sz="2400" kern="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41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447800"/>
                <a:ext cx="3733800" cy="46482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According to </a:t>
                </a:r>
                <a:r>
                  <a:rPr lang="en-US" altLang="ko-KR" sz="2400" dirty="0"/>
                  <a:t>n</a:t>
                </a:r>
                <a:r>
                  <a:rPr lang="en-US" altLang="ko-KR" sz="2400" dirty="0" smtClean="0"/>
                  <a:t>ode size (Scale-Free,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000" dirty="0" smtClean="0"/>
                  <a:t>)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447800"/>
                <a:ext cx="3733800" cy="4648200"/>
              </a:xfrm>
              <a:blipFill rotWithShape="0">
                <a:blip r:embed="rId3"/>
                <a:stretch>
                  <a:fillRect l="-653" t="-919" r="-13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2" y="2362200"/>
            <a:ext cx="4057253" cy="28971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1" y="2438400"/>
            <a:ext cx="41141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546600" y="1300620"/>
                <a:ext cx="4191000" cy="866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Variance of </a:t>
                </a:r>
                <a:r>
                  <a:rPr lang="en-US" altLang="ko-KR" sz="2400" kern="0" dirty="0" smtClean="0"/>
                  <a:t>influence       </a:t>
                </a:r>
                <a:r>
                  <a:rPr lang="en-US" altLang="ko-KR" sz="2000" kern="0" dirty="0"/>
                  <a:t>(x-axis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kern="0" dirty="0"/>
                  <a:t>,  y-axis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kern="0" dirty="0"/>
                  <a:t>)</a:t>
                </a:r>
              </a:p>
              <a:p>
                <a:pPr defTabSz="914400" eaLnBrk="1" hangingPunct="1"/>
                <a:endParaRPr lang="en-US" altLang="ko-KR" sz="2400" kern="0" dirty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600" y="1300620"/>
                <a:ext cx="4191000" cy="866420"/>
              </a:xfrm>
              <a:prstGeom prst="rect">
                <a:avLst/>
              </a:prstGeom>
              <a:blipFill rotWithShape="0">
                <a:blip r:embed="rId3"/>
                <a:stretch>
                  <a:fillRect l="-582" t="-4930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42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Error Analysis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6400" y="1300620"/>
            <a:ext cx="3733800" cy="158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Relative error according to the number of </a:t>
            </a:r>
            <a:r>
              <a:rPr lang="en-US" altLang="ko-KR" sz="2400" kern="0" dirty="0" smtClean="0"/>
              <a:t>initial seeds</a:t>
            </a:r>
            <a:endParaRPr lang="en-US" altLang="ko-KR" sz="2400" kern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400" y="1295400"/>
            <a:ext cx="1209000" cy="5403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1" y="2526351"/>
            <a:ext cx="4320000" cy="2885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2594880"/>
            <a:ext cx="4320000" cy="2891520"/>
          </a:xfrm>
          <a:prstGeom prst="rect">
            <a:avLst/>
          </a:prstGeom>
          <a:ln>
            <a:noFill/>
          </a:ln>
        </p:spPr>
      </p:pic>
      <p:sp>
        <p:nvSpPr>
          <p:cNvPr id="13" name="타원 12"/>
          <p:cNvSpPr/>
          <p:nvPr/>
        </p:nvSpPr>
        <p:spPr bwMode="auto">
          <a:xfrm>
            <a:off x="2520440" y="2497900"/>
            <a:ext cx="679960" cy="2869974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89274" y="7146438"/>
            <a:ext cx="6835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dirty="0" smtClean="0"/>
              <a:t>왜 </a:t>
            </a:r>
            <a:r>
              <a:rPr lang="en-US" altLang="ko-KR" sz="2000" kern="0" dirty="0" smtClean="0"/>
              <a:t>particle size</a:t>
            </a:r>
            <a:r>
              <a:rPr lang="ko-KR" altLang="en-US" sz="2000" kern="0" dirty="0" smtClean="0"/>
              <a:t>를 위의 정보에 의거하여 어떻게 선정하였나</a:t>
            </a:r>
            <a:endParaRPr lang="ko-KR" altLang="en-US" sz="2000" dirty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6096000" y="2991859"/>
            <a:ext cx="1828800" cy="1557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>
            <a:off x="1600200" y="2938613"/>
            <a:ext cx="1981200" cy="16104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직사각형 29"/>
          <p:cNvSpPr/>
          <p:nvPr/>
        </p:nvSpPr>
        <p:spPr>
          <a:xfrm rot="2396235">
            <a:off x="6397350" y="38078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Stable</a:t>
            </a:r>
            <a:endParaRPr lang="ko-KR" altLang="en-US" sz="2400" b="1" dirty="0"/>
          </a:p>
        </p:txBody>
      </p:sp>
      <p:sp>
        <p:nvSpPr>
          <p:cNvPr id="33" name="직사각형 32"/>
          <p:cNvSpPr/>
          <p:nvPr/>
        </p:nvSpPr>
        <p:spPr>
          <a:xfrm rot="2290795">
            <a:off x="1725888" y="3721688"/>
            <a:ext cx="158889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2400" b="1" kern="0" dirty="0" smtClean="0"/>
              <a:t>Accurate </a:t>
            </a:r>
            <a:endParaRPr lang="ko-KR" altLang="en-US" sz="24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685800" y="5644524"/>
            <a:ext cx="7844657" cy="702486"/>
            <a:chOff x="1285536" y="5913741"/>
            <a:chExt cx="7844657" cy="702486"/>
          </a:xfrm>
        </p:grpSpPr>
        <p:cxnSp>
          <p:nvCxnSpPr>
            <p:cNvPr id="15" name="직선 화살표 연결선 14"/>
            <p:cNvCxnSpPr/>
            <p:nvPr/>
          </p:nvCxnSpPr>
          <p:spPr bwMode="auto">
            <a:xfrm>
              <a:off x="3613545" y="6194044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직사각형 17"/>
                <p:cNvSpPr/>
                <p:nvPr/>
              </p:nvSpPr>
              <p:spPr>
                <a:xfrm>
                  <a:off x="4045468" y="5915542"/>
                  <a:ext cx="50847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kern="0" dirty="0" smtClean="0"/>
                    <a:t> : Number of </a:t>
                  </a:r>
                  <a:r>
                    <a:rPr lang="en-US" altLang="ko-KR" kern="0" dirty="0" smtClean="0"/>
                    <a:t>initial article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approximate</m:t>
                          </m:r>
                          <m: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PKatz</m:t>
                          </m:r>
                        </m:sub>
                      </m:sSub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ko-KR" kern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ker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ko-KR" kern="0" dirty="0"/>
                          <m:t> : 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of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initial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article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to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approximate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sSub>
                          <m:sSubPr>
                            <m:ctrlPr>
                              <a:rPr lang="en-US" altLang="ko-KR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ker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kern="0">
                                <a:latin typeface="Cambria Math" panose="02040503050406030204" pitchFamily="18" charset="0"/>
                              </a:rPr>
                              <m:t>Katz</m:t>
                            </m:r>
                          </m:sub>
                        </m:sSub>
                        <m:r>
                          <a:rPr lang="en-US" altLang="ko-KR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ker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ker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18" name="직사각형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468" y="5915542"/>
                  <a:ext cx="5084725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125" b="-72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왼쪽 대괄호 18"/>
            <p:cNvSpPr/>
            <p:nvPr/>
          </p:nvSpPr>
          <p:spPr bwMode="auto">
            <a:xfrm>
              <a:off x="4070874" y="5913741"/>
              <a:ext cx="101600" cy="584775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0" name="오른쪽 대괄호 19"/>
            <p:cNvSpPr/>
            <p:nvPr/>
          </p:nvSpPr>
          <p:spPr bwMode="auto">
            <a:xfrm>
              <a:off x="8999636" y="5932842"/>
              <a:ext cx="91636" cy="584775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1285536" y="6000674"/>
                  <a:ext cx="4572000" cy="61555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914400" eaLnBrk="1" hangingPunct="1"/>
                  <a:r>
                    <a:rPr lang="en-US" altLang="ko-KR" kern="0" dirty="0"/>
                    <a:t>(x-axis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kern="0" dirty="0"/>
                    <a:t>,  y-axis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kern="0" dirty="0"/>
                    <a:t>) </a:t>
                  </a:r>
                </a:p>
                <a:p>
                  <a:pPr defTabSz="914400" eaLnBrk="1" hangingPunct="1"/>
                  <a:endParaRPr lang="en-US" altLang="ko-KR" sz="1800" kern="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536" y="6000674"/>
                  <a:ext cx="4572000" cy="61555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7" t="-29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4981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43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000" b="0" dirty="0" smtClean="0"/>
                  <a:t>Case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𝑐𝑜𝑛𝑛𝑒𝑐𝑡𝑒𝑑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𝑐𝑒𝑛𝑡𝑒𝑟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t="-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90" y="1849928"/>
            <a:ext cx="5634876" cy="4532400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02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44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000" b="0" dirty="0" smtClean="0"/>
                  <a:t>Case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𝑐𝑜𝑛𝑛𝑒𝑐𝑡𝑒𝑑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t="-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786" y="1856508"/>
            <a:ext cx="5626428" cy="45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/>
              <a:t>Algorithm</a:t>
            </a:r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Conclusions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910194" y="574031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Summary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Proposed the problem of friend recommendations having a target user</a:t>
            </a:r>
          </a:p>
          <a:p>
            <a:pPr eaLnBrk="1" hangingPunct="1"/>
            <a:endParaRPr lang="en-US" altLang="ko-KR" sz="900" dirty="0" smtClean="0"/>
          </a:p>
          <a:p>
            <a:pPr eaLnBrk="1" hangingPunct="1"/>
            <a:r>
              <a:rPr lang="en-US" altLang="ko-KR" sz="2400" dirty="0" smtClean="0"/>
              <a:t>Defined the new measure called Influence, and found out the relation with Katz centrality</a:t>
            </a:r>
          </a:p>
          <a:p>
            <a:pPr eaLnBrk="1" hangingPunct="1"/>
            <a:endParaRPr lang="en-US" altLang="ko-KR" sz="900" dirty="0" smtClean="0"/>
          </a:p>
          <a:p>
            <a:pPr eaLnBrk="1" hangingPunct="1"/>
            <a:r>
              <a:rPr lang="en-US" altLang="ko-KR" sz="2400" dirty="0" smtClean="0"/>
              <a:t>Proposed Incremental Katz Approximation (IKA) algorithm to recommend friends effectively</a:t>
            </a:r>
          </a:p>
          <a:p>
            <a:pPr eaLnBrk="1" hangingPunct="1"/>
            <a:endParaRPr lang="en-US" altLang="ko-KR" sz="900" dirty="0" smtClean="0"/>
          </a:p>
          <a:p>
            <a:pPr eaLnBrk="1" hangingPunct="1"/>
            <a:r>
              <a:rPr lang="en-US" altLang="ko-KR" sz="2400" dirty="0" smtClean="0"/>
              <a:t>Conducted various experiments and proved that IKA effectively suggests the close persons of the target</a:t>
            </a:r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023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47</a:t>
            </a:fld>
            <a:endParaRPr kumimoji="0" lang="en-US" altLang="ko-KR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dirty="0" smtClean="0"/>
              <a:t>Thank you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16" y="1572576"/>
            <a:ext cx="5157927" cy="48006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2057400" y="1789816"/>
            <a:ext cx="648000" cy="9144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7015"/>
            <a:ext cx="1275608" cy="11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48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Future Work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Solve scalability issue (for dense graph)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Extend to multiple targets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Apply more realistic settings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smtClean="0"/>
              <a:t>Generalize sharing probability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Asymmetric behavior in social network</a:t>
            </a:r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819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3820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>
                  <a:lnSpc>
                    <a:spcPct val="150000"/>
                  </a:lnSpc>
                </a:pPr>
                <a:r>
                  <a:rPr lang="en-US" altLang="ko-KR" sz="2600" kern="0" dirty="0" smtClean="0"/>
                  <a:t>Initial candidate set size:</a:t>
                </a:r>
              </a:p>
              <a:p>
                <a:pPr marL="0" indent="0" algn="ctr" defTabSz="914400" eaLnBrk="1" hangingPunct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altLang="ko-KR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2400" b="0" kern="0" dirty="0" smtClean="0">
                    <a:ea typeface="Cambria Math" panose="02040503050406030204" pitchFamily="18" charset="0"/>
                  </a:rPr>
                  <a:t> </a:t>
                </a:r>
                <a:endParaRPr lang="en-US" altLang="ko-KR" sz="2000" kern="0" dirty="0" smtClean="0">
                  <a:latin typeface="Cambria Math" panose="02040503050406030204" pitchFamily="18" charset="0"/>
                </a:endParaRPr>
              </a:p>
              <a:p>
                <a:pPr defTabSz="914400" eaLnBrk="1" hangingPunct="1">
                  <a:lnSpc>
                    <a:spcPct val="150000"/>
                  </a:lnSpc>
                </a:pPr>
                <a:r>
                  <a:rPr lang="en-US" altLang="ko-KR" sz="2600" kern="0" dirty="0" smtClean="0"/>
                  <a:t>Number of candidate to check in whole process:</a:t>
                </a:r>
              </a:p>
              <a:p>
                <a:pPr marL="0" indent="0" algn="ctr" defTabSz="914400" eaLnBrk="1" hangingPunct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ko-KR" sz="24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ko-KR" sz="2400" kern="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ko-KR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kern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ker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2400" b="0" i="0" kern="0" smtClean="0">
                                <a:latin typeface="Cambria Math" panose="02040503050406030204" pitchFamily="18" charset="0"/>
                              </a:rPr>
                              <m:t>kd</m:t>
                            </m:r>
                          </m:e>
                          <m:sup>
                            <m:r>
                              <a:rPr lang="en-US" altLang="ko-KR" sz="2400" b="0" i="0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2400" b="0" i="0" kern="0" smtClean="0">
                                <a:latin typeface="Cambria Math" panose="02040503050406030204" pitchFamily="18" charset="0"/>
                              </a:rPr>
                              <m:t>dk</m:t>
                            </m:r>
                          </m:e>
                          <m:sup>
                            <m:r>
                              <a:rPr lang="en-US" altLang="ko-KR" sz="2400" b="0" i="0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kd</m:t>
                    </m:r>
                    <m:d>
                      <m:d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sz="2400" b="0" i="0" kern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altLang="ko-KR" sz="2400" b="0" i="0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kern="0" dirty="0" smtClean="0"/>
              </a:p>
              <a:p>
                <a:pPr defTabSz="914400" eaLnBrk="1" hangingPunct="1">
                  <a:lnSpc>
                    <a:spcPct val="150000"/>
                  </a:lnSpc>
                </a:pPr>
                <a:r>
                  <a:rPr lang="en-US" altLang="ko-KR" sz="2600" kern="0" dirty="0" smtClean="0"/>
                  <a:t>Overall algorithm complexity on random graph:</a:t>
                </a:r>
              </a:p>
              <a:p>
                <a:pPr marL="0" indent="0" defTabSz="91440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ko-KR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ko-KR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ko-KR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2400" kern="0" dirty="0" smtClean="0"/>
              </a:p>
              <a:p>
                <a:pPr defTabSz="914400" eaLnBrk="1" hangingPunct="1">
                  <a:lnSpc>
                    <a:spcPct val="150000"/>
                  </a:lnSpc>
                </a:pPr>
                <a:r>
                  <a:rPr lang="en-US" altLang="ko-KR" sz="2400" kern="0" dirty="0" smtClean="0"/>
                  <a:t>Computation </a:t>
                </a:r>
                <a:r>
                  <a:rPr lang="en-US" altLang="ko-KR" sz="2400" kern="0" dirty="0"/>
                  <a:t>of Katz </a:t>
                </a:r>
                <a:r>
                  <a:rPr lang="en-US" altLang="ko-KR" sz="2400" kern="0" dirty="0" smtClean="0"/>
                  <a:t>centrality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ker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2400" ker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ko-KR" sz="2400" b="0" i="0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2400" kern="0" dirty="0" smtClean="0"/>
                  <a:t> </a:t>
                </a:r>
                <a:r>
                  <a:rPr lang="en-US" altLang="ko-KR" sz="2400" kern="0" dirty="0"/>
                  <a:t>is a big </a:t>
                </a:r>
                <a:r>
                  <a:rPr lang="en-US" altLang="ko-KR" sz="2400" kern="0" dirty="0" smtClean="0"/>
                  <a:t>burden </a:t>
                </a:r>
                <a14:m>
                  <m:oMath xmlns:m="http://schemas.openxmlformats.org/officeDocument/2006/math">
                    <m:r>
                      <a:rPr lang="en-US" altLang="ko-KR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400" kern="0" dirty="0" smtClean="0"/>
                  <a:t> Necessary to do approximation &amp; incremental update  </a:t>
                </a:r>
              </a:p>
              <a:p>
                <a:pPr marL="0" indent="0" defTabSz="914400" eaLnBrk="1" hangingPunct="1">
                  <a:lnSpc>
                    <a:spcPct val="150000"/>
                  </a:lnSpc>
                  <a:buNone/>
                </a:pPr>
                <a:r>
                  <a:rPr lang="en-US" altLang="ko-KR" sz="2400" kern="0" dirty="0" smtClean="0"/>
                  <a:t> </a:t>
                </a:r>
                <a:endParaRPr lang="en-US" altLang="ko-KR" sz="24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914400" eaLnBrk="1" hangingPunct="1">
                  <a:lnSpc>
                    <a:spcPct val="150000"/>
                  </a:lnSpc>
                  <a:buNone/>
                </a:pPr>
                <a:endParaRPr lang="en-US" altLang="ko-KR" sz="2400" kern="0" dirty="0" smtClean="0"/>
              </a:p>
              <a:p>
                <a:pPr marL="0" indent="0" defTabSz="914400" eaLnBrk="1" hangingPunct="1">
                  <a:lnSpc>
                    <a:spcPct val="150000"/>
                  </a:lnSpc>
                  <a:buNone/>
                </a:pPr>
                <a:endParaRPr lang="en-US" altLang="ko-KR" sz="2400" kern="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3820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291" b="-83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49</a:t>
            </a:fld>
            <a:endParaRPr kumimoji="0" lang="en-US" altLang="ko-KR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8991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2800" kern="0" smtClean="0"/>
              <a:t>Appendix : Algorithm Complexity on Random graph</a:t>
            </a:r>
            <a:endParaRPr lang="en-US" altLang="ko-KR" sz="28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5715000" y="1222830"/>
                <a:ext cx="3186513" cy="10772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𝑛𝑜𝑑𝑒𝑠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𝑑𝑒𝑔𝑟𝑒𝑒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𝑟𝑒𝑐𝑜𝑚𝑚𝑒𝑛𝑑𝑎𝑡𝑖𝑜𝑛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𝑆h𝑎𝑟𝑖𝑛𝑔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𝑝𝑟𝑜𝑏𝑎𝑏𝑖𝑙𝑖𝑡𝑦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222830"/>
                <a:ext cx="3186513" cy="1077218"/>
              </a:xfrm>
              <a:prstGeom prst="rect">
                <a:avLst/>
              </a:prstGeom>
              <a:blipFill rotWithShape="0">
                <a:blip r:embed="rId4"/>
                <a:stretch>
                  <a:fillRect b="-2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2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96" y="2011336"/>
            <a:ext cx="3569385" cy="3240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6" y="1896686"/>
            <a:ext cx="3569385" cy="32400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553200" y="6634162"/>
            <a:ext cx="2133600" cy="223838"/>
          </a:xfrm>
        </p:spPr>
        <p:txBody>
          <a:bodyPr/>
          <a:lstStyle/>
          <a:p>
            <a:fld id="{96051572-E003-4C0E-A835-D37C1B3DF7F0}" type="slidenum">
              <a:rPr lang="en-US" altLang="ko-KR" sz="1600" smtClean="0"/>
              <a:pPr/>
              <a:t>5</a:t>
            </a:fld>
            <a:endParaRPr lang="en-US" altLang="ko-KR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86915"/>
            <a:ext cx="844133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dirty="0" smtClean="0"/>
              <a:t>Without Target vs. With Target</a:t>
            </a: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572000" y="1600200"/>
            <a:ext cx="0" cy="426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685800" y="1472591"/>
            <a:ext cx="3530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&lt;Without considering target&gt; 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5433287" y="1442960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&lt;Considering target&gt;</a:t>
            </a:r>
            <a:endParaRPr lang="ko-KR" altLang="en-US" sz="200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7200" y="5334000"/>
            <a:ext cx="4024655" cy="4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1600" kern="0" dirty="0" smtClean="0"/>
              <a:t>Recommend users which have high node-to-node similarity (Content-based, Topology-based)</a:t>
            </a:r>
            <a:endParaRPr lang="en-US" altLang="ko-KR" sz="1400" kern="0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664371" y="5369246"/>
            <a:ext cx="4327229" cy="4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1600" kern="0" dirty="0" smtClean="0"/>
              <a:t>Recommend users in order to maximize influence over the target node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219200" y="2887748"/>
            <a:ext cx="694605" cy="282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None/>
            </a:pPr>
            <a:r>
              <a:rPr lang="en-US" altLang="ko-KR" kern="0" dirty="0" smtClean="0"/>
              <a:t>Source</a:t>
            </a:r>
            <a:endParaRPr lang="en-US" altLang="ko-KR" kern="0" dirty="0"/>
          </a:p>
        </p:txBody>
      </p:sp>
      <p:sp>
        <p:nvSpPr>
          <p:cNvPr id="44" name="직사각형 43"/>
          <p:cNvSpPr/>
          <p:nvPr/>
        </p:nvSpPr>
        <p:spPr>
          <a:xfrm>
            <a:off x="3555123" y="4989897"/>
            <a:ext cx="647870" cy="282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None/>
            </a:pPr>
            <a:r>
              <a:rPr lang="en-US" altLang="ko-KR" kern="0" dirty="0" smtClean="0"/>
              <a:t>Target</a:t>
            </a:r>
            <a:endParaRPr lang="en-US" altLang="ko-KR" kern="0" dirty="0"/>
          </a:p>
        </p:txBody>
      </p:sp>
      <p:cxnSp>
        <p:nvCxnSpPr>
          <p:cNvPr id="45" name="직선 화살표 연결선 44"/>
          <p:cNvCxnSpPr/>
          <p:nvPr/>
        </p:nvCxnSpPr>
        <p:spPr bwMode="auto">
          <a:xfrm>
            <a:off x="1666515" y="3146675"/>
            <a:ext cx="273950" cy="16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 flipV="1">
            <a:off x="4026358" y="4892333"/>
            <a:ext cx="76200" cy="166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직사각형 46"/>
          <p:cNvSpPr/>
          <p:nvPr/>
        </p:nvSpPr>
        <p:spPr>
          <a:xfrm>
            <a:off x="7747618" y="5087239"/>
            <a:ext cx="647870" cy="282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None/>
            </a:pPr>
            <a:r>
              <a:rPr lang="en-US" altLang="ko-KR" kern="0" dirty="0" smtClean="0"/>
              <a:t>Target</a:t>
            </a:r>
            <a:endParaRPr lang="en-US" altLang="ko-KR" kern="0" dirty="0"/>
          </a:p>
        </p:txBody>
      </p:sp>
      <p:cxnSp>
        <p:nvCxnSpPr>
          <p:cNvPr id="48" name="직선 화살표 연결선 47"/>
          <p:cNvCxnSpPr/>
          <p:nvPr/>
        </p:nvCxnSpPr>
        <p:spPr bwMode="auto">
          <a:xfrm flipV="1">
            <a:off x="8218853" y="4989675"/>
            <a:ext cx="76200" cy="166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직사각형 48"/>
          <p:cNvSpPr/>
          <p:nvPr/>
        </p:nvSpPr>
        <p:spPr>
          <a:xfrm>
            <a:off x="5334000" y="3035179"/>
            <a:ext cx="694605" cy="282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None/>
            </a:pPr>
            <a:r>
              <a:rPr lang="en-US" altLang="ko-KR" kern="0" dirty="0" smtClean="0"/>
              <a:t>Source</a:t>
            </a:r>
            <a:endParaRPr lang="en-US" altLang="ko-KR" kern="0" dirty="0"/>
          </a:p>
        </p:txBody>
      </p:sp>
      <p:cxnSp>
        <p:nvCxnSpPr>
          <p:cNvPr id="50" name="직선 화살표 연결선 49"/>
          <p:cNvCxnSpPr/>
          <p:nvPr/>
        </p:nvCxnSpPr>
        <p:spPr bwMode="auto">
          <a:xfrm>
            <a:off x="5822050" y="3342898"/>
            <a:ext cx="273950" cy="162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타원 21"/>
          <p:cNvSpPr/>
          <p:nvPr/>
        </p:nvSpPr>
        <p:spPr bwMode="auto">
          <a:xfrm>
            <a:off x="1923041" y="3321331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4029433" y="4553001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8231094" y="4674067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4" name="타원 33"/>
          <p:cNvSpPr/>
          <p:nvPr/>
        </p:nvSpPr>
        <p:spPr bwMode="auto">
          <a:xfrm>
            <a:off x="6130571" y="3453813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91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5532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 sz="1200"/>
              <a:pPr algn="r" eaLnBrk="1" hangingPunct="1"/>
              <a:t>50</a:t>
            </a:fld>
            <a:endParaRPr kumimoji="0" lang="en-US" altLang="ko-KR" sz="12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991600" cy="1139825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Appendix : Algorithm Complexity on Random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337154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800" dirty="0" smtClean="0"/>
                  <a:t>Approximation</a:t>
                </a:r>
              </a:p>
              <a:p>
                <a:pPr lvl="1" eaLnBrk="1" hangingPunct="1"/>
                <a:r>
                  <a:rPr lang="en-US" altLang="ko-KR" sz="2400" dirty="0"/>
                  <a:t>Initializing </a:t>
                </a:r>
                <a:r>
                  <a:rPr lang="en-US" altLang="ko-KR" sz="2400" dirty="0" smtClean="0"/>
                  <a:t>a seed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 smtClean="0"/>
              </a:p>
              <a:p>
                <a:pPr lvl="1" eaLnBrk="1" hangingPunct="1"/>
                <a:r>
                  <a:rPr lang="en-US" altLang="ko-KR" sz="2400" dirty="0" smtClean="0"/>
                  <a:t>Approximating Katz centrality (Influence):</a:t>
                </a:r>
              </a:p>
              <a:p>
                <a:pPr marL="344487" lvl="1" indent="0" algn="ctr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𝑛𝑑</m:t>
                            </m:r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 </a:t>
                </a:r>
              </a:p>
              <a:p>
                <a:pPr eaLnBrk="1" hangingPunct="1"/>
                <a:endParaRPr lang="en-US" altLang="ko-KR" sz="2800" dirty="0" smtClean="0"/>
              </a:p>
              <a:p>
                <a:pPr eaLnBrk="1" hangingPunct="1"/>
                <a:r>
                  <a:rPr lang="en-US" altLang="ko-KR" sz="2800" dirty="0" smtClean="0"/>
                  <a:t>Incremental update</a:t>
                </a:r>
                <a:endParaRPr lang="en-US" altLang="ko-KR" sz="1000" dirty="0"/>
              </a:p>
              <a:p>
                <a:pPr lvl="1" eaLnBrk="1" hangingPunct="1"/>
                <a:r>
                  <a:rPr lang="en-US" altLang="ko-KR" sz="2400" dirty="0" smtClean="0"/>
                  <a:t>Updating a Katz centrality for single candidate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ko-K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/>
                  <a:t> </a:t>
                </a:r>
              </a:p>
              <a:p>
                <a:pPr lvl="1" eaLnBrk="1" hangingPunct="1"/>
                <a:r>
                  <a:rPr lang="en-US" altLang="ko-KR" sz="2400" dirty="0" smtClean="0"/>
                  <a:t>Find K best node: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ko-KR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 smtClean="0"/>
              </a:p>
              <a:p>
                <a:pPr lvl="1" eaLnBrk="1" hangingPunct="1"/>
                <a:endParaRPr lang="en-US" altLang="ko-KR" sz="2400" dirty="0"/>
              </a:p>
              <a:p>
                <a:pPr eaLnBrk="1" hangingPunct="1"/>
                <a:r>
                  <a:rPr lang="en-US" altLang="ko-KR" sz="2800" dirty="0" smtClean="0"/>
                  <a:t>Total complexity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dirty="0"/>
                  <a:t> </a:t>
                </a:r>
              </a:p>
              <a:p>
                <a:pPr lvl="1" eaLnBrk="1" hangingPunct="1"/>
                <a:endParaRPr lang="en-US" altLang="ko-KR" sz="2400" dirty="0" smtClean="0"/>
              </a:p>
              <a:p>
                <a:pPr lvl="1" eaLnBrk="1" hangingPunct="1"/>
                <a:endParaRPr lang="en-US" altLang="ko-KR" sz="2400" dirty="0" smtClean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337154"/>
                <a:ext cx="8229600" cy="4724400"/>
              </a:xfrm>
              <a:blipFill rotWithShape="0">
                <a:blip r:embed="rId3"/>
                <a:stretch>
                  <a:fillRect l="-444" t="-1290" b="-83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직선 화살표 연결선 3"/>
          <p:cNvCxnSpPr/>
          <p:nvPr/>
        </p:nvCxnSpPr>
        <p:spPr bwMode="auto">
          <a:xfrm flipV="1">
            <a:off x="5715000" y="3165954"/>
            <a:ext cx="838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직선 화살표 연결선 6"/>
          <p:cNvCxnSpPr/>
          <p:nvPr/>
        </p:nvCxnSpPr>
        <p:spPr bwMode="auto">
          <a:xfrm flipV="1">
            <a:off x="1955104" y="3242154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1497904" y="3437000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Initialize</a:t>
            </a:r>
            <a:endParaRPr lang="ko-KR" altLang="en-US" sz="1400" dirty="0"/>
          </a:p>
        </p:txBody>
      </p:sp>
      <p:cxnSp>
        <p:nvCxnSpPr>
          <p:cNvPr id="12" name="직선 화살표 연결선 11"/>
          <p:cNvCxnSpPr/>
          <p:nvPr/>
        </p:nvCxnSpPr>
        <p:spPr bwMode="auto">
          <a:xfrm flipV="1">
            <a:off x="3318497" y="327590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직사각형 12"/>
          <p:cNvSpPr/>
          <p:nvPr/>
        </p:nvSpPr>
        <p:spPr>
          <a:xfrm>
            <a:off x="2673354" y="3458228"/>
            <a:ext cx="133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/>
              <a:t>Number of</a:t>
            </a:r>
            <a:br>
              <a:rPr lang="en-US" altLang="ko-KR" sz="1400" dirty="0" smtClean="0"/>
            </a:br>
            <a:r>
              <a:rPr lang="en-US" altLang="ko-KR" sz="1400" dirty="0" smtClean="0"/>
              <a:t>initial neighbor</a:t>
            </a:r>
            <a:endParaRPr lang="ko-KR" altLang="en-US" sz="1400" dirty="0"/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3886200" y="3275908"/>
            <a:ext cx="465407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직사각형 10"/>
          <p:cNvSpPr/>
          <p:nvPr/>
        </p:nvSpPr>
        <p:spPr>
          <a:xfrm>
            <a:off x="3822526" y="348093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/>
              <a:t>Decreasing factor &lt; 1</a:t>
            </a:r>
            <a:endParaRPr lang="ko-KR" altLang="en-US" sz="1400" dirty="0"/>
          </a:p>
        </p:txBody>
      </p:sp>
      <p:cxnSp>
        <p:nvCxnSpPr>
          <p:cNvPr id="20" name="직선 화살표 연결선 19"/>
          <p:cNvCxnSpPr/>
          <p:nvPr/>
        </p:nvCxnSpPr>
        <p:spPr bwMode="auto">
          <a:xfrm>
            <a:off x="7620000" y="3275908"/>
            <a:ext cx="480147" cy="1185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직사각형 18"/>
          <p:cNvSpPr/>
          <p:nvPr/>
        </p:nvSpPr>
        <p:spPr>
          <a:xfrm>
            <a:off x="6228337" y="3565949"/>
            <a:ext cx="1495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Need to check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2 nodes over </a:t>
            </a:r>
            <a:br>
              <a:rPr lang="en-US" altLang="ko-KR" dirty="0" smtClean="0"/>
            </a:br>
            <a:r>
              <a:rPr lang="en-US" altLang="ko-KR" dirty="0" smtClean="0"/>
              <a:t>total n nodes </a:t>
            </a: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H="1" flipV="1">
            <a:off x="5715000" y="5147154"/>
            <a:ext cx="513337" cy="3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6224657" y="4953000"/>
                <a:ext cx="27236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 smtClean="0"/>
                  <a:t>Total number of 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candidate set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657" y="4953000"/>
                <a:ext cx="272363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119" t="-3158" r="-224" b="-1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5715000" y="1222830"/>
                <a:ext cx="3186513" cy="10772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𝑛𝑜𝑑𝑒𝑠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𝑑𝑒𝑔𝑟𝑒𝑒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𝑟𝑒𝑐𝑜𝑚𝑚𝑒𝑛𝑑𝑎𝑡𝑖𝑜𝑛</m:t>
                      </m:r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𝑆h𝑎𝑟𝑖𝑛𝑔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𝑝𝑟𝑜𝑏𝑎𝑏𝑖𝑙𝑖𝑡𝑦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222830"/>
                <a:ext cx="3186513" cy="1077218"/>
              </a:xfrm>
              <a:prstGeom prst="rect">
                <a:avLst/>
              </a:prstGeom>
              <a:blipFill rotWithShape="0">
                <a:blip r:embed="rId5"/>
                <a:stretch>
                  <a:fillRect b="-2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59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Design the problem of friend recommendation with a target user  </a:t>
            </a:r>
          </a:p>
          <a:p>
            <a:pPr lvl="1" defTabSz="914400" eaLnBrk="1" hangingPunct="1"/>
            <a:r>
              <a:rPr lang="en-US" altLang="ko-KR" sz="2400" kern="0" dirty="0" smtClean="0"/>
              <a:t>Basic rule of information propagation</a:t>
            </a:r>
          </a:p>
          <a:p>
            <a:pPr lvl="1" defTabSz="914400" eaLnBrk="1" hangingPunct="1"/>
            <a:r>
              <a:rPr lang="en-US" altLang="ko-KR" sz="2400" kern="0" dirty="0" smtClean="0"/>
              <a:t>Influence &amp; Reluctance</a:t>
            </a:r>
          </a:p>
          <a:p>
            <a:pPr lvl="1" defTabSz="914400" eaLnBrk="1" hangingPunct="1"/>
            <a:r>
              <a:rPr lang="en-US" altLang="ko-KR" sz="2400" kern="0" dirty="0" smtClean="0"/>
              <a:t>K-node </a:t>
            </a:r>
            <a:r>
              <a:rPr lang="en-US" altLang="ko-KR" sz="2400" kern="0" dirty="0"/>
              <a:t>s</a:t>
            </a:r>
            <a:r>
              <a:rPr lang="en-US" altLang="ko-KR" sz="2400" kern="0" dirty="0" smtClean="0"/>
              <a:t>uggestion </a:t>
            </a:r>
            <a:r>
              <a:rPr lang="en-US" altLang="ko-KR" sz="2400" kern="0" dirty="0"/>
              <a:t>p</a:t>
            </a:r>
            <a:r>
              <a:rPr lang="en-US" altLang="ko-KR" sz="2400" kern="0" dirty="0" smtClean="0"/>
              <a:t>roblem</a:t>
            </a:r>
          </a:p>
          <a:p>
            <a:pPr defTabSz="914400" eaLnBrk="1" hangingPunct="1"/>
            <a:endParaRPr lang="en-US" altLang="ko-KR" sz="2800" kern="0" dirty="0" smtClean="0"/>
          </a:p>
          <a:p>
            <a:pPr defTabSz="914400" eaLnBrk="1" hangingPunct="1"/>
            <a:r>
              <a:rPr lang="en-US" altLang="ko-KR" sz="2800" kern="0" dirty="0" smtClean="0"/>
              <a:t>Develop an algorithm to solve this problem </a:t>
            </a:r>
            <a:endParaRPr lang="en-US" altLang="ko-KR" sz="2400" kern="0" dirty="0" smtClean="0"/>
          </a:p>
          <a:p>
            <a:pPr lvl="1" defTabSz="914400" eaLnBrk="1" hangingPunct="1"/>
            <a:r>
              <a:rPr lang="en-US" altLang="ko-KR" sz="2400" kern="0" dirty="0" smtClean="0"/>
              <a:t>IKA(Incremental Katz Approximation) algorithm</a:t>
            </a:r>
          </a:p>
          <a:p>
            <a:pPr lvl="2" defTabSz="914400" eaLnBrk="1" hangingPunct="1"/>
            <a:r>
              <a:rPr lang="en-US" altLang="ko-KR" sz="2000" kern="0" dirty="0" smtClean="0"/>
              <a:t>Candidate reduction</a:t>
            </a:r>
          </a:p>
          <a:p>
            <a:pPr lvl="2" defTabSz="914400" eaLnBrk="1" hangingPunct="1"/>
            <a:r>
              <a:rPr lang="en-US" altLang="ko-KR" sz="2000" kern="0" dirty="0" smtClean="0"/>
              <a:t>Approximation &amp; </a:t>
            </a:r>
            <a:r>
              <a:rPr lang="en-US" altLang="ko-KR" sz="2000" kern="0" dirty="0"/>
              <a:t>I</a:t>
            </a:r>
            <a:r>
              <a:rPr lang="en-US" altLang="ko-KR" sz="2000" kern="0" dirty="0" smtClean="0"/>
              <a:t>ncremental update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Our Contribution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843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7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 Model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 smtClean="0"/>
              <a:t>Proposed Algorithm</a:t>
            </a:r>
          </a:p>
          <a:p>
            <a:pPr lvl="1" eaLnBrk="1" hangingPunct="1"/>
            <a:r>
              <a:rPr lang="en-US" altLang="ko-KR" sz="2400" dirty="0" smtClean="0"/>
              <a:t>Candidate Reduction</a:t>
            </a:r>
          </a:p>
          <a:p>
            <a:pPr lvl="1" eaLnBrk="1" hangingPunct="1"/>
            <a:r>
              <a:rPr lang="en-US" altLang="ko-KR" sz="2400" dirty="0" smtClean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788646" y="206210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Influence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1" y="1447800"/>
                <a:ext cx="5257800" cy="4724400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Definition : Ratio of source node(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ko-KR" sz="2400" dirty="0"/>
                  <a:t>)’s article on target node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ko-KR" sz="2400" dirty="0"/>
                  <a:t>)</a:t>
                </a:r>
                <a:r>
                  <a:rPr lang="en-US" altLang="ko-KR" sz="2400" dirty="0" smtClean="0"/>
                  <a:t>’s web feed on underlying graph G</a:t>
                </a:r>
                <a:endParaRPr lang="en-US" altLang="ko-KR" sz="2400" dirty="0"/>
              </a:p>
              <a:p>
                <a:pPr marL="3444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400" dirty="0" smtClean="0"/>
              </a:p>
              <a:p>
                <a:pPr lvl="1" eaLnBrk="1" hangingPunct="1"/>
                <a:endParaRPr lang="en-US" altLang="ko-KR" sz="2400" dirty="0"/>
              </a:p>
              <a:p>
                <a:pPr eaLnBrk="1" hangingPunct="1"/>
                <a:r>
                  <a:rPr lang="en-US" altLang="ko-KR" sz="2400" dirty="0" smtClean="0"/>
                  <a:t>Issue : How can 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?</a:t>
                </a:r>
              </a:p>
              <a:p>
                <a:pPr marL="0" indent="0" eaLnBrk="1" hangingPunct="1">
                  <a:buNone/>
                </a:pPr>
                <a:r>
                  <a:rPr lang="en-US" altLang="ko-KR" sz="2400" dirty="0" smtClean="0"/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sz="2400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2400" dirty="0" smtClean="0">
                    <a:solidFill>
                      <a:srgbClr val="C00000"/>
                    </a:solidFill>
                  </a:rPr>
                  <a:t>Need information propagation model.</a:t>
                </a:r>
                <a:endParaRPr lang="en-US" altLang="ko-KR" sz="2000" dirty="0" smtClean="0"/>
              </a:p>
              <a:p>
                <a:pPr lvl="1" eaLnBrk="1" hangingPunct="1"/>
                <a:endParaRPr lang="en-US" altLang="ko-KR" sz="2800" dirty="0" smtClean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1" y="1447800"/>
                <a:ext cx="5257800" cy="4724400"/>
              </a:xfrm>
              <a:blipFill rotWithShape="0">
                <a:blip r:embed="rId3"/>
                <a:stretch>
                  <a:fillRect l="-1618" t="-772" r="-4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아래쪽 화살표 15"/>
          <p:cNvSpPr/>
          <p:nvPr/>
        </p:nvSpPr>
        <p:spPr bwMode="auto">
          <a:xfrm>
            <a:off x="2819400" y="4622313"/>
            <a:ext cx="304800" cy="63548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6884116" y="5943599"/>
                <a:ext cx="19009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r>
                  <a:rPr lang="ko-KR" altLang="en-US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16" y="5943599"/>
                <a:ext cx="190097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107143" b="-16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꺾인 연결선 3"/>
          <p:cNvCxnSpPr>
            <a:endCxn id="2" idx="1"/>
          </p:cNvCxnSpPr>
          <p:nvPr/>
        </p:nvCxnSpPr>
        <p:spPr bwMode="auto">
          <a:xfrm>
            <a:off x="6553200" y="5867400"/>
            <a:ext cx="330916" cy="245476"/>
          </a:xfrm>
          <a:prstGeom prst="bentConnector3">
            <a:avLst>
              <a:gd name="adj1" fmla="val -2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350" y="1219200"/>
            <a:ext cx="3067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3200" dirty="0" smtClean="0"/>
              <a:t>In online social network</a:t>
            </a:r>
          </a:p>
          <a:p>
            <a:pPr lvl="1" eaLnBrk="1" hangingPunct="1"/>
            <a:r>
              <a:rPr lang="en-US" altLang="ko-KR" sz="2800" dirty="0" smtClean="0"/>
              <a:t>Action : Each individual shows interest on someone’s article (like, share, retweet)</a:t>
            </a:r>
          </a:p>
          <a:p>
            <a:pPr lvl="1" eaLnBrk="1" hangingPunct="1"/>
            <a:r>
              <a:rPr lang="en-US" altLang="ko-KR" sz="2800" dirty="0" smtClean="0"/>
              <a:t>Effect : Information can transmit beyond neighbor by cascading effect     </a:t>
            </a:r>
          </a:p>
          <a:p>
            <a:pPr lvl="1" eaLnBrk="1" hangingPunct="1"/>
            <a:endParaRPr lang="en-US" altLang="ko-KR" sz="2800" dirty="0"/>
          </a:p>
          <a:p>
            <a:pPr lvl="1" eaLnBrk="1" hangingPunct="1"/>
            <a:endParaRPr lang="en-US" altLang="ko-KR" sz="2800" dirty="0" smtClean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9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Information Propagation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13" y="4250659"/>
            <a:ext cx="2142235" cy="1820900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그림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641803"/>
            <a:ext cx="5710233" cy="18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41" y="4641803"/>
            <a:ext cx="1938969" cy="53671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930" y="4343400"/>
            <a:ext cx="2674300" cy="145585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585" y="4343400"/>
            <a:ext cx="2674300" cy="14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벽지">
  <a:themeElements>
    <a:clrScheme name="사용자 지정 3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78C3"/>
      </a:hlink>
      <a:folHlink>
        <a:srgbClr val="0078C3"/>
      </a:folHlink>
    </a:clrScheme>
    <a:fontScheme name="벽지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벽지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32476</TotalTime>
  <Words>1450</Words>
  <Application>Microsoft Office PowerPoint</Application>
  <PresentationFormat>화면 슬라이드 쇼(4:3)</PresentationFormat>
  <Paragraphs>581</Paragraphs>
  <Slides>50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9" baseType="lpstr">
      <vt:lpstr>굴림</vt:lpstr>
      <vt:lpstr>바탕</vt:lpstr>
      <vt:lpstr>Arial</vt:lpstr>
      <vt:lpstr>Cambria Math</vt:lpstr>
      <vt:lpstr>Lucida Sans Unicode</vt:lpstr>
      <vt:lpstr>Symbol</vt:lpstr>
      <vt:lpstr>Times New Roman</vt:lpstr>
      <vt:lpstr>Wingdings</vt:lpstr>
      <vt:lpstr>벽지</vt:lpstr>
      <vt:lpstr>PowerPoint 프레젠테이션</vt:lpstr>
      <vt:lpstr>Outline</vt:lpstr>
      <vt:lpstr>Online Social Network with Target</vt:lpstr>
      <vt:lpstr>New Concept of Friend Recommendation</vt:lpstr>
      <vt:lpstr>PowerPoint 프레젠테이션</vt:lpstr>
      <vt:lpstr>Our Contribution</vt:lpstr>
      <vt:lpstr>Outline</vt:lpstr>
      <vt:lpstr>Influence</vt:lpstr>
      <vt:lpstr>Information Propagation</vt:lpstr>
      <vt:lpstr>Four Principles</vt:lpstr>
      <vt:lpstr>Back to Influence</vt:lpstr>
      <vt:lpstr>Influence Representation</vt:lpstr>
      <vt:lpstr>Reluctance</vt:lpstr>
      <vt:lpstr>K-node Suggestion Problem</vt:lpstr>
      <vt:lpstr>Major Difficulties</vt:lpstr>
      <vt:lpstr>Outline</vt:lpstr>
      <vt:lpstr>Baseline Greedy Algorithm</vt:lpstr>
      <vt:lpstr>Proposed Algorithm</vt:lpstr>
      <vt:lpstr>Candidate Reduction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Working Example (Greedy Algorithm)</vt:lpstr>
      <vt:lpstr>Proposed Algorithm</vt:lpstr>
      <vt:lpstr>Monte-Carlo Simulation</vt:lpstr>
      <vt:lpstr>Example (Influence Approximation)</vt:lpstr>
      <vt:lpstr>PowerPoint 프레젠테이션</vt:lpstr>
      <vt:lpstr>PowerPoint 프레젠테이션</vt:lpstr>
      <vt:lpstr>PowerPoint 프레젠테이션</vt:lpstr>
      <vt:lpstr>Proposed Algorithm</vt:lpstr>
      <vt:lpstr>Example (Incremental Update)</vt:lpstr>
      <vt:lpstr>Example (Incremental Update)</vt:lpstr>
      <vt:lpstr>Outline</vt:lpstr>
      <vt:lpstr>Network Datasets</vt:lpstr>
      <vt:lpstr>Time Comparison</vt:lpstr>
      <vt:lpstr>Error Analysis</vt:lpstr>
      <vt:lpstr>Interpretation</vt:lpstr>
      <vt:lpstr>Interpretation</vt:lpstr>
      <vt:lpstr>Outline</vt:lpstr>
      <vt:lpstr>Summary</vt:lpstr>
      <vt:lpstr>PowerPoint 프레젠테이션</vt:lpstr>
      <vt:lpstr>Future Work</vt:lpstr>
      <vt:lpstr>PowerPoint 프레젠테이션</vt:lpstr>
      <vt:lpstr>Appendix : Algorithm Complexity on Random graph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Sundong</dc:title>
  <dc:creator>Sundong</dc:creator>
  <cp:lastModifiedBy>user</cp:lastModifiedBy>
  <cp:revision>2563</cp:revision>
  <cp:lastPrinted>2014-12-04T15:13:58Z</cp:lastPrinted>
  <dcterms:modified xsi:type="dcterms:W3CDTF">2014-12-04T18:01:28Z</dcterms:modified>
</cp:coreProperties>
</file>